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73" r:id="rId3"/>
    <p:sldId id="257" r:id="rId4"/>
    <p:sldId id="269" r:id="rId5"/>
    <p:sldId id="268" r:id="rId6"/>
    <p:sldId id="267" r:id="rId7"/>
    <p:sldId id="270" r:id="rId8"/>
    <p:sldId id="266" r:id="rId9"/>
    <p:sldId id="265" r:id="rId10"/>
    <p:sldId id="264" r:id="rId11"/>
    <p:sldId id="263" r:id="rId12"/>
    <p:sldId id="262" r:id="rId13"/>
    <p:sldId id="258" r:id="rId14"/>
    <p:sldId id="259" r:id="rId15"/>
    <p:sldId id="26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1" d="100"/>
          <a:sy n="81" d="100"/>
        </p:scale>
        <p:origin x="7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249354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99608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979731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44969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9048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998540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3294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37612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00081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011219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749435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5328209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312906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221615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0004616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4415927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65683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B1D142F-4E31-46A1-9108-C3F972C1C5A5}" type="datetimeFigureOut">
              <a:rPr lang="ru-RU" smtClean="0"/>
              <a:t>24.04.2025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86575D-9197-491B-93A0-E7F6B47926E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206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515" y="532436"/>
            <a:ext cx="11164765" cy="1180617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rgbClr val="C00000"/>
                </a:solidFill>
              </a:rPr>
              <a:t>Библиотека-филиал № 3 п. Брянка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2454" y="1908635"/>
            <a:ext cx="6973784" cy="441692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06237" y="1944546"/>
            <a:ext cx="3861043" cy="231144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22210" y="4109012"/>
            <a:ext cx="3645070" cy="22524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04192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E4F23EB6-1B06-4D85-BAAA-DC2149DC332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91852" y="575035"/>
            <a:ext cx="10671142" cy="56655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5848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21790" y="682906"/>
            <a:ext cx="10464468" cy="960699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Основные направления работы библиотеки: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643605"/>
            <a:ext cx="9601196" cy="4583575"/>
          </a:xfrm>
        </p:spPr>
        <p:txBody>
          <a:bodyPr>
            <a:normAutofit fontScale="77500" lnSpcReduction="20000"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Работа с исторической литературой.</a:t>
            </a:r>
          </a:p>
          <a:p>
            <a:r>
              <a:rPr lang="ru-RU" b="1" dirty="0">
                <a:solidFill>
                  <a:schemeClr val="accent4"/>
                </a:solidFill>
              </a:rPr>
              <a:t>Гражданско-патриотическое воспитание.</a:t>
            </a:r>
          </a:p>
          <a:p>
            <a:r>
              <a:rPr lang="ru-RU" b="1" dirty="0">
                <a:solidFill>
                  <a:schemeClr val="accent4"/>
                </a:solidFill>
              </a:rPr>
              <a:t>Правовое воспитание.</a:t>
            </a:r>
          </a:p>
          <a:p>
            <a:r>
              <a:rPr lang="ru-RU" b="1" dirty="0">
                <a:solidFill>
                  <a:schemeClr val="accent4"/>
                </a:solidFill>
              </a:rPr>
              <a:t>Семейное просвещение.</a:t>
            </a:r>
          </a:p>
          <a:p>
            <a:r>
              <a:rPr lang="ru-RU" b="1" dirty="0">
                <a:solidFill>
                  <a:schemeClr val="accent4"/>
                </a:solidFill>
              </a:rPr>
              <a:t>Экологическое просвещение. </a:t>
            </a:r>
          </a:p>
          <a:p>
            <a:r>
              <a:rPr lang="ru-RU" b="1" dirty="0">
                <a:solidFill>
                  <a:schemeClr val="accent4"/>
                </a:solidFill>
              </a:rPr>
              <a:t>Продвижение книги и чтения.</a:t>
            </a:r>
          </a:p>
          <a:p>
            <a:r>
              <a:rPr lang="ru-RU" b="1" dirty="0">
                <a:solidFill>
                  <a:schemeClr val="accent4"/>
                </a:solidFill>
              </a:rPr>
              <a:t>Краеведение.</a:t>
            </a:r>
          </a:p>
          <a:p>
            <a:r>
              <a:rPr lang="ru-RU" b="1" dirty="0">
                <a:solidFill>
                  <a:schemeClr val="accent4"/>
                </a:solidFill>
              </a:rPr>
              <a:t>Нравственное воспитание.</a:t>
            </a:r>
          </a:p>
          <a:p>
            <a:r>
              <a:rPr lang="ru-RU" b="1" dirty="0">
                <a:solidFill>
                  <a:schemeClr val="accent4"/>
                </a:solidFill>
              </a:rPr>
              <a:t>Профориентация. </a:t>
            </a:r>
          </a:p>
          <a:p>
            <a:r>
              <a:rPr lang="ru-RU" b="1" dirty="0">
                <a:solidFill>
                  <a:schemeClr val="accent4"/>
                </a:solidFill>
              </a:rPr>
              <a:t>Работа с исторической литературой.</a:t>
            </a:r>
          </a:p>
          <a:p>
            <a:r>
              <a:rPr lang="ru-RU" b="1" dirty="0">
                <a:solidFill>
                  <a:schemeClr val="accent4"/>
                </a:solidFill>
              </a:rPr>
              <a:t>Народный университет «Активное долголетие».</a:t>
            </a:r>
          </a:p>
          <a:p>
            <a:r>
              <a:rPr lang="ru-RU" b="1" dirty="0">
                <a:solidFill>
                  <a:schemeClr val="accent4"/>
                </a:solidFill>
              </a:rPr>
              <a:t>Клубное объединение «Азбука здоровья».</a:t>
            </a:r>
          </a:p>
          <a:p>
            <a:endParaRPr lang="ru-RU" b="1" dirty="0">
              <a:solidFill>
                <a:srgbClr val="C00000"/>
              </a:solidFill>
            </a:endParaRPr>
          </a:p>
          <a:p>
            <a:endParaRPr lang="ru-RU" dirty="0"/>
          </a:p>
        </p:txBody>
      </p:sp>
      <p:pic>
        <p:nvPicPr>
          <p:cNvPr id="4" name="Picture 15" descr="BS00554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1175" y="3622876"/>
            <a:ext cx="3345083" cy="25117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772087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486138"/>
            <a:ext cx="9601196" cy="1088019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Работа с исторической литературой.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6608" y="1435261"/>
            <a:ext cx="10995949" cy="4440607"/>
          </a:xfrm>
        </p:spPr>
        <p:txBody>
          <a:bodyPr/>
          <a:lstStyle/>
          <a:p>
            <a:r>
              <a:rPr lang="ru-RU" sz="1600" b="1" dirty="0">
                <a:solidFill>
                  <a:schemeClr val="tx1"/>
                </a:solidFill>
              </a:rPr>
              <a:t>Познавательная викторина по краеведению «Путешествие по Красноярскому краю», посвященная 90-летию Красноярского края;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Литературная игра «Знатоки художественной литературы», посвященная Всемирному дню писателя.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821" y="2433756"/>
            <a:ext cx="4025239" cy="3816215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68273" y="2433756"/>
            <a:ext cx="4982358" cy="38162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927726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94481" y="590310"/>
            <a:ext cx="10822329" cy="1122743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Гражданско-патриотическое воспитание.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7710" y="1516284"/>
            <a:ext cx="11111697" cy="4359584"/>
          </a:xfrm>
        </p:spPr>
        <p:txBody>
          <a:bodyPr/>
          <a:lstStyle/>
          <a:p>
            <a:r>
              <a:rPr lang="ru-RU" sz="1600" b="1" dirty="0">
                <a:solidFill>
                  <a:schemeClr val="tx1"/>
                </a:solidFill>
              </a:rPr>
              <a:t>Книжно-иллюстративная выставка «История флага Российского», посвященная Дню Государственного флага РФ;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Акция «Великие сражения Великой Отечественной Войны. Операция «Багратион». 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00898" y="2271860"/>
            <a:ext cx="5530075" cy="39958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28335" y="2271860"/>
            <a:ext cx="4388475" cy="39958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674905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13459"/>
            <a:ext cx="9601196" cy="914400"/>
          </a:xfrm>
        </p:spPr>
        <p:txBody>
          <a:bodyPr/>
          <a:lstStyle/>
          <a:p>
            <a:r>
              <a:rPr lang="ru-RU" b="1" dirty="0">
                <a:solidFill>
                  <a:schemeClr val="accent4"/>
                </a:solidFill>
              </a:rPr>
              <a:t>Правовое воспитание.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5033" y="1527859"/>
            <a:ext cx="10938076" cy="4872941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Час вопросов и ответов «Что ты должен знать о Конституции Российской Федерации», посвященный Дню Конституции РФ. 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4655" y="2141316"/>
            <a:ext cx="4874731" cy="410322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22693" y="2141316"/>
            <a:ext cx="5467109" cy="410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07312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474562"/>
            <a:ext cx="9601196" cy="798653"/>
          </a:xfrm>
        </p:spPr>
        <p:txBody>
          <a:bodyPr/>
          <a:lstStyle/>
          <a:p>
            <a:r>
              <a:rPr lang="ru-RU" b="1" dirty="0">
                <a:solidFill>
                  <a:schemeClr val="accent4"/>
                </a:solidFill>
              </a:rPr>
              <a:t>Семейное просвещение.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4562" y="1111170"/>
            <a:ext cx="11273742" cy="4764698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Акция «Ромашковое счастье», посвященная Всероссийскому Дню семьи, любви и верности и в рамках Федерального проекта «Всей семьей»; 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Всероссийская акция «Дарите книги с любовью», посвященная Международному дню книгодарения.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8146" y="2112253"/>
            <a:ext cx="3229464" cy="4015819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8341" y="2112253"/>
            <a:ext cx="4485513" cy="40361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192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347241"/>
            <a:ext cx="9601196" cy="891250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Экологическое просвещение.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5033" y="1122744"/>
            <a:ext cx="10938076" cy="4753124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Акция «Сохраним птиц на Земле!», приуроченная ко Всемирному дню птиц;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Выставка-обзор рисунков «Берегите птиц», посвященная Дню зимующих птиц в России. </a:t>
            </a:r>
            <a:endParaRPr lang="ru-RU" sz="11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2997" y="2013994"/>
            <a:ext cx="5434891" cy="417941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6628" y="2013994"/>
            <a:ext cx="5122375" cy="4179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921441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393540"/>
            <a:ext cx="9601196" cy="914400"/>
          </a:xfrm>
        </p:spPr>
        <p:txBody>
          <a:bodyPr/>
          <a:lstStyle/>
          <a:p>
            <a:r>
              <a:rPr lang="ru-RU" b="1" dirty="0">
                <a:solidFill>
                  <a:schemeClr val="accent4"/>
                </a:solidFill>
              </a:rPr>
              <a:t>Продвижение книги и чтения.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36608" y="1169043"/>
            <a:ext cx="10961225" cy="4896091"/>
          </a:xfrm>
        </p:spPr>
        <p:txBody>
          <a:bodyPr/>
          <a:lstStyle/>
          <a:p>
            <a:r>
              <a:rPr lang="ru-RU" sz="1600" b="1" dirty="0">
                <a:solidFill>
                  <a:schemeClr val="tx1"/>
                </a:solidFill>
              </a:rPr>
              <a:t>Выставка одного автора «Бессмертные страницы Гоголя», посвященная 215-летию со дня рождения Николая Васильевича Гоголя;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Выставка одного автора «Знаток природы – В.В. Бианки».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2936" y="2187616"/>
            <a:ext cx="4751110" cy="406235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187616"/>
            <a:ext cx="5145208" cy="40623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2957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590310"/>
            <a:ext cx="9601196" cy="949123"/>
          </a:xfrm>
        </p:spPr>
        <p:txBody>
          <a:bodyPr/>
          <a:lstStyle/>
          <a:p>
            <a:r>
              <a:rPr lang="ru-RU" b="1" dirty="0">
                <a:solidFill>
                  <a:schemeClr val="accent4"/>
                </a:solidFill>
              </a:rPr>
              <a:t>Краеведение.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388962"/>
            <a:ext cx="9601196" cy="4486906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Историческое путешествие «Похвала им от всей земли русской», посвященное Дню народного единства;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Акция «Красноярский край – единый дом», посвященная 90-летию Красноярскому краю.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2362" y="2338086"/>
            <a:ext cx="5022219" cy="392960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5055" y="2338086"/>
            <a:ext cx="5130806" cy="39296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89173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13459"/>
            <a:ext cx="9601196" cy="1111170"/>
          </a:xfrm>
        </p:spPr>
        <p:txBody>
          <a:bodyPr/>
          <a:lstStyle/>
          <a:p>
            <a:r>
              <a:rPr lang="ru-RU" b="1" dirty="0">
                <a:solidFill>
                  <a:schemeClr val="accent4"/>
                </a:solidFill>
              </a:rPr>
              <a:t>Нравственное воспитание.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71332" y="1481559"/>
            <a:ext cx="10868627" cy="4394309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Литературная гостиная «Страницы мятежной жизни…», посвященная 210-летию со дня рождения Михаила Юрьевича Лермонтова;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Выставка рисунков на асфальте «Маленькая страна», посвященный Дню защиты детей. </a:t>
            </a:r>
            <a:endParaRPr lang="ru-RU" sz="11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82" y="2407536"/>
            <a:ext cx="4760537" cy="383700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0" y="2407536"/>
            <a:ext cx="5024395" cy="3837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248756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2" y="636608"/>
            <a:ext cx="9601196" cy="925974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Профориентация.</a:t>
            </a:r>
            <a:r>
              <a:rPr lang="ru-RU" b="1" dirty="0">
                <a:solidFill>
                  <a:schemeClr val="accent1"/>
                </a:solidFill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1" y="1435261"/>
            <a:ext cx="9601196" cy="4440607"/>
          </a:xfrm>
        </p:spPr>
        <p:txBody>
          <a:bodyPr/>
          <a:lstStyle/>
          <a:p>
            <a:r>
              <a:rPr lang="ru-RU" b="1" dirty="0">
                <a:solidFill>
                  <a:schemeClr val="tx1"/>
                </a:solidFill>
              </a:rPr>
              <a:t>Выставка-обзор «В помощь будущему студенту».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4137" y="1886675"/>
            <a:ext cx="7226462" cy="43347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47134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5033" y="590310"/>
            <a:ext cx="11042248" cy="1695690"/>
          </a:xfrm>
        </p:spPr>
        <p:txBody>
          <a:bodyPr>
            <a:normAutofit fontScale="90000"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Народный университет «Активное долголетие»</a:t>
            </a:r>
            <a:br>
              <a:rPr lang="ru-RU" b="1" dirty="0">
                <a:solidFill>
                  <a:schemeClr val="accent1"/>
                </a:solidFill>
              </a:rPr>
            </a:br>
            <a:r>
              <a:rPr lang="ru-RU" sz="2700" b="1" dirty="0">
                <a:solidFill>
                  <a:schemeClr val="accent5">
                    <a:lumMod val="50000"/>
                  </a:schemeClr>
                </a:solidFill>
              </a:rPr>
              <a:t>Возрастная категория – 45 лет и старше,</a:t>
            </a:r>
            <a:br>
              <a:rPr lang="ru-RU" sz="27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700" b="1" dirty="0">
                <a:solidFill>
                  <a:schemeClr val="accent5">
                    <a:lumMod val="50000"/>
                  </a:schemeClr>
                </a:solidFill>
              </a:rPr>
              <a:t>количество участников – 15.</a:t>
            </a:r>
            <a:endParaRPr lang="ru-RU" sz="2700" b="1" dirty="0">
              <a:solidFill>
                <a:srgbClr val="C0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37" y="2442258"/>
            <a:ext cx="5590095" cy="3901981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9080" y="2442258"/>
            <a:ext cx="5238200" cy="3901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114608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9205" y="266219"/>
            <a:ext cx="10718157" cy="172462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4"/>
                </a:solidFill>
              </a:rPr>
              <a:t>Клубное объединение «Азбука здоровья».</a:t>
            </a:r>
            <a:br>
              <a:rPr lang="ru-RU" b="1" dirty="0">
                <a:solidFill>
                  <a:schemeClr val="accent4"/>
                </a:solidFill>
              </a:rPr>
            </a:b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Возрастная категория – от 3 до 7 лет,</a:t>
            </a:r>
            <a:b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</a:b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количество участников – 14.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84082" y="1737516"/>
            <a:ext cx="11146420" cy="4081792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Видео-час «Тело человека и личная гигиена»;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Практическое занятие «Спорт для здоровья».</a:t>
            </a:r>
          </a:p>
          <a:p>
            <a:endParaRPr lang="ru-RU" sz="11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4082" y="2498103"/>
            <a:ext cx="4798244" cy="377072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118" y="2498103"/>
            <a:ext cx="5319901" cy="37707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6174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055" y="81023"/>
            <a:ext cx="10695007" cy="1736202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accent1"/>
                </a:solidFill>
              </a:rPr>
              <a:t>Межведомственное взаимодействие </a:t>
            </a:r>
            <a:br>
              <a:rPr lang="ru-RU" b="1" dirty="0">
                <a:solidFill>
                  <a:schemeClr val="accent1"/>
                </a:solidFill>
              </a:rPr>
            </a:b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с МБУ «ЦКС» СДК п. Брянка, МБОУ «БСШ №5».</a:t>
            </a:r>
            <a:endParaRPr lang="ru-RU" sz="24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996100" y="1469985"/>
            <a:ext cx="10520710" cy="4405883"/>
          </a:xfrm>
        </p:spPr>
        <p:txBody>
          <a:bodyPr>
            <a:normAutofit/>
          </a:bodyPr>
          <a:lstStyle/>
          <a:p>
            <a:r>
              <a:rPr lang="ru-RU" sz="1600" b="1" dirty="0">
                <a:solidFill>
                  <a:schemeClr val="tx1"/>
                </a:solidFill>
              </a:rPr>
              <a:t>Фольклорная программа «Рождественские чудеса», посвященная Новому году и Рождеству Христову;</a:t>
            </a:r>
          </a:p>
          <a:p>
            <a:r>
              <a:rPr lang="ru-RU" sz="1600" b="1" dirty="0">
                <a:solidFill>
                  <a:schemeClr val="tx1"/>
                </a:solidFill>
              </a:rPr>
              <a:t>Беседа по просмотренному документальному фильму «Неизвестный солдат».</a:t>
            </a:r>
            <a:endParaRPr lang="ru-RU" sz="1100" b="1" dirty="0">
              <a:solidFill>
                <a:schemeClr val="tx1"/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6100" y="2257063"/>
            <a:ext cx="5099900" cy="394577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0850" y="2257063"/>
            <a:ext cx="4995050" cy="3945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65296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Натуральные материалы">
  <a:themeElements>
    <a:clrScheme name="Натуральные материалы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Натуральные материалы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Натуральные материалы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531</TotalTime>
  <Words>411</Words>
  <Application>Microsoft Office PowerPoint</Application>
  <PresentationFormat>Широкоэкранный</PresentationFormat>
  <Paragraphs>46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8" baseType="lpstr">
      <vt:lpstr>Arial</vt:lpstr>
      <vt:lpstr>Garamond</vt:lpstr>
      <vt:lpstr>Натуральные материалы</vt:lpstr>
      <vt:lpstr>Библиотека-филиал № 3 п. Брянка</vt:lpstr>
      <vt:lpstr>Презентация PowerPoint</vt:lpstr>
      <vt:lpstr>Основные направления работы библиотеки:</vt:lpstr>
      <vt:lpstr>Работа с исторической литературой.</vt:lpstr>
      <vt:lpstr>Гражданско-патриотическое воспитание.</vt:lpstr>
      <vt:lpstr>Правовое воспитание.</vt:lpstr>
      <vt:lpstr>Семейное просвещение.</vt:lpstr>
      <vt:lpstr>Экологическое просвещение. </vt:lpstr>
      <vt:lpstr>Продвижение книги и чтения.</vt:lpstr>
      <vt:lpstr>Краеведение.</vt:lpstr>
      <vt:lpstr>Нравственное воспитание.</vt:lpstr>
      <vt:lpstr>Профориентация. </vt:lpstr>
      <vt:lpstr>Народный университет «Активное долголетие» Возрастная категория – 45 лет и старше, количество участников – 15.</vt:lpstr>
      <vt:lpstr>Клубное объединение «Азбука здоровья». Возрастная категория – от 3 до 7 лет, количество участников – 14.</vt:lpstr>
      <vt:lpstr>Межведомственное взаимодействие  с МБУ «ЦКС» СДК п. Брянка, МБОУ «БСШ №5».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 МБУ «ЦБС Северо-Енисейского района» библиотеки-филиала № 3 п. Брянка</dc:title>
  <dc:creator>Библиотека</dc:creator>
  <cp:lastModifiedBy>CRBnote1</cp:lastModifiedBy>
  <cp:revision>35</cp:revision>
  <dcterms:created xsi:type="dcterms:W3CDTF">2024-12-17T10:02:18Z</dcterms:created>
  <dcterms:modified xsi:type="dcterms:W3CDTF">2025-04-24T15:23:51Z</dcterms:modified>
</cp:coreProperties>
</file>