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Lst>
  <p:sldSz cx="12192000" cy="6858000"/>
  <p:notesSz cx="12192000" cy="6858000"/>
  <p:defaultTextStyle>
    <a:defPPr>
      <a:defRPr lang="ru-RU"/>
    </a:defPPr>
    <a:lvl1pPr marL="0" algn="l" defTabSz="914298">
      <a:defRPr sz="1800">
        <a:solidFill>
          <a:schemeClr val="tx1"/>
        </a:solidFill>
        <a:latin typeface="+mn-lt"/>
        <a:ea typeface="+mn-ea"/>
        <a:cs typeface="+mn-cs"/>
      </a:defRPr>
    </a:lvl1pPr>
    <a:lvl2pPr marL="457149" algn="l" defTabSz="914298">
      <a:defRPr sz="1800">
        <a:solidFill>
          <a:schemeClr val="tx1"/>
        </a:solidFill>
        <a:latin typeface="+mn-lt"/>
        <a:ea typeface="+mn-ea"/>
        <a:cs typeface="+mn-cs"/>
      </a:defRPr>
    </a:lvl2pPr>
    <a:lvl3pPr marL="914298" algn="l" defTabSz="914298">
      <a:defRPr sz="1800">
        <a:solidFill>
          <a:schemeClr val="tx1"/>
        </a:solidFill>
        <a:latin typeface="+mn-lt"/>
        <a:ea typeface="+mn-ea"/>
        <a:cs typeface="+mn-cs"/>
      </a:defRPr>
    </a:lvl3pPr>
    <a:lvl4pPr marL="1371447" algn="l" defTabSz="914298">
      <a:defRPr sz="1800">
        <a:solidFill>
          <a:schemeClr val="tx1"/>
        </a:solidFill>
        <a:latin typeface="+mn-lt"/>
        <a:ea typeface="+mn-ea"/>
        <a:cs typeface="+mn-cs"/>
      </a:defRPr>
    </a:lvl4pPr>
    <a:lvl5pPr marL="1828595" algn="l" defTabSz="914298">
      <a:defRPr sz="1800">
        <a:solidFill>
          <a:schemeClr val="tx1"/>
        </a:solidFill>
        <a:latin typeface="+mn-lt"/>
        <a:ea typeface="+mn-ea"/>
        <a:cs typeface="+mn-cs"/>
      </a:defRPr>
    </a:lvl5pPr>
    <a:lvl6pPr marL="2285744" algn="l" defTabSz="914298">
      <a:defRPr sz="1800">
        <a:solidFill>
          <a:schemeClr val="tx1"/>
        </a:solidFill>
        <a:latin typeface="+mn-lt"/>
        <a:ea typeface="+mn-ea"/>
        <a:cs typeface="+mn-cs"/>
      </a:defRPr>
    </a:lvl6pPr>
    <a:lvl7pPr marL="2742893" algn="l" defTabSz="914298">
      <a:defRPr sz="1800">
        <a:solidFill>
          <a:schemeClr val="tx1"/>
        </a:solidFill>
        <a:latin typeface="+mn-lt"/>
        <a:ea typeface="+mn-ea"/>
        <a:cs typeface="+mn-cs"/>
      </a:defRPr>
    </a:lvl7pPr>
    <a:lvl8pPr marL="3200041" algn="l" defTabSz="914298">
      <a:defRPr sz="1800">
        <a:solidFill>
          <a:schemeClr val="tx1"/>
        </a:solidFill>
        <a:latin typeface="+mn-lt"/>
        <a:ea typeface="+mn-ea"/>
        <a:cs typeface="+mn-cs"/>
      </a:defRPr>
    </a:lvl8pPr>
    <a:lvl9pPr marL="3657190" algn="l" defTabSz="914298">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userDrawn="1">
  <p:cSld name="Титульный слайд">
    <p:spTree>
      <p:nvGrpSpPr>
        <p:cNvPr id="1" name=""/>
        <p:cNvGrpSpPr/>
        <p:nvPr/>
      </p:nvGrpSpPr>
      <p:grpSpPr bwMode="auto">
        <a:xfrm>
          <a:off x="0" y="0"/>
          <a:ext cx="0" cy="0"/>
          <a:chOff x="0" y="0"/>
          <a:chExt cx="0" cy="0"/>
        </a:xfrm>
      </p:grpSpPr>
      <p:sp>
        <p:nvSpPr>
          <p:cNvPr id="2" name="Заголовок 1"/>
          <p:cNvSpPr>
            <a:spLocks noGrp="1"/>
          </p:cNvSpPr>
          <p:nvPr>
            <p:ph type="ctrTitle"/>
          </p:nvPr>
        </p:nvSpPr>
        <p:spPr bwMode="auto">
          <a:xfrm>
            <a:off x="1524001" y="1122363"/>
            <a:ext cx="9144001" cy="2387600"/>
          </a:xfrm>
        </p:spPr>
        <p:txBody>
          <a:bodyPr anchor="b"/>
          <a:lstStyle>
            <a:lvl1pPr algn="ctr">
              <a:defRPr sz="6000"/>
            </a:lvl1pPr>
          </a:lstStyle>
          <a:p>
            <a:pPr>
              <a:defRPr/>
            </a:pPr>
            <a:r>
              <a:rPr lang="ru-RU"/>
              <a:t>Образец заголовка</a:t>
            </a:r>
          </a:p>
        </p:txBody>
      </p:sp>
      <p:sp>
        <p:nvSpPr>
          <p:cNvPr id="3" name="Подзаголовок 2"/>
          <p:cNvSpPr>
            <a:spLocks noGrp="1"/>
          </p:cNvSpPr>
          <p:nvPr>
            <p:ph type="subTitle" idx="1"/>
          </p:nvPr>
        </p:nvSpPr>
        <p:spPr bwMode="auto">
          <a:xfrm>
            <a:off x="1524001" y="3602038"/>
            <a:ext cx="9144001" cy="1655762"/>
          </a:xfrm>
        </p:spPr>
        <p:txBody>
          <a:bodyPr/>
          <a:lstStyle>
            <a:lvl1pPr marL="0" indent="0" algn="ctr">
              <a:buNone/>
              <a:defRPr sz="2400"/>
            </a:lvl1pPr>
            <a:lvl2pPr marL="457203" indent="0" algn="ctr">
              <a:buNone/>
              <a:defRPr sz="2000"/>
            </a:lvl2pPr>
            <a:lvl3pPr marL="914406" indent="0" algn="ctr">
              <a:buNone/>
              <a:defRPr sz="1800"/>
            </a:lvl3pPr>
            <a:lvl4pPr marL="1371608" indent="0" algn="ctr">
              <a:buNone/>
              <a:defRPr sz="1600"/>
            </a:lvl4pPr>
            <a:lvl5pPr marL="1828812" indent="0" algn="ctr">
              <a:buNone/>
              <a:defRPr sz="1600"/>
            </a:lvl5pPr>
            <a:lvl6pPr marL="2286015" indent="0" algn="ctr">
              <a:buNone/>
              <a:defRPr sz="1600"/>
            </a:lvl6pPr>
            <a:lvl7pPr marL="2743218" indent="0" algn="ctr">
              <a:buNone/>
              <a:defRPr sz="1600"/>
            </a:lvl7pPr>
            <a:lvl8pPr marL="3200421" indent="0" algn="ctr">
              <a:buNone/>
              <a:defRPr sz="1600"/>
            </a:lvl8pPr>
            <a:lvl9pPr marL="3657623" indent="0" algn="ctr">
              <a:buNone/>
              <a:defRPr sz="1600"/>
            </a:lvl9pPr>
          </a:lstStyle>
          <a:p>
            <a:pPr>
              <a:defRPr/>
            </a:pPr>
            <a:r>
              <a:rPr lang="ru-RU"/>
              <a:t>Образец подзаголовка</a:t>
            </a:r>
          </a:p>
        </p:txBody>
      </p:sp>
      <p:sp>
        <p:nvSpPr>
          <p:cNvPr id="4" name="Дата 3"/>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5" name="Нижний колонтитул 4"/>
          <p:cNvSpPr>
            <a:spLocks noGrp="1"/>
          </p:cNvSpPr>
          <p:nvPr>
            <p:ph type="ftr" sz="quarter" idx="11"/>
          </p:nvPr>
        </p:nvSpPr>
        <p:spPr bwMode="auto"/>
        <p:txBody>
          <a:bodyPr/>
          <a:lstStyle/>
          <a:p>
            <a:pPr>
              <a:defRPr/>
            </a:pPr>
            <a:endParaRPr lang="ru-RU"/>
          </a:p>
        </p:txBody>
      </p:sp>
      <p:sp>
        <p:nvSpPr>
          <p:cNvPr id="6" name="Номер слайда 5"/>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Заголовок и объект">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p:txBody>
          <a:bodyPr/>
          <a:lstStyle/>
          <a:p>
            <a:pPr>
              <a:defRPr/>
            </a:pPr>
            <a:r>
              <a:rPr lang="ru-RU"/>
              <a:t>Образец заголовка</a:t>
            </a:r>
          </a:p>
        </p:txBody>
      </p:sp>
      <p:sp>
        <p:nvSpPr>
          <p:cNvPr id="3" name="Объект 2"/>
          <p:cNvSpPr>
            <a:spLocks noGrp="1"/>
          </p:cNvSpPr>
          <p:nvPr>
            <p:ph idx="1"/>
          </p:nvPr>
        </p:nvSpPr>
        <p:spPr bwMode="auto"/>
        <p:txBody>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4" name="Дата 3"/>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5" name="Нижний колонтитул 4"/>
          <p:cNvSpPr>
            <a:spLocks noGrp="1"/>
          </p:cNvSpPr>
          <p:nvPr>
            <p:ph type="ftr" sz="quarter" idx="11"/>
          </p:nvPr>
        </p:nvSpPr>
        <p:spPr bwMode="auto"/>
        <p:txBody>
          <a:bodyPr/>
          <a:lstStyle/>
          <a:p>
            <a:pPr>
              <a:defRPr/>
            </a:pPr>
            <a:endParaRPr lang="ru-RU"/>
          </a:p>
        </p:txBody>
      </p:sp>
      <p:sp>
        <p:nvSpPr>
          <p:cNvPr id="6" name="Номер слайда 5"/>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secHead" preserve="1" userDrawn="1">
  <p:cSld name="Заголовок раздела">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831850" y="1709738"/>
            <a:ext cx="10515600" cy="2852737"/>
          </a:xfrm>
        </p:spPr>
        <p:txBody>
          <a:bodyPr anchor="b"/>
          <a:lstStyle>
            <a:lvl1pPr>
              <a:defRPr sz="6000"/>
            </a:lvl1pPr>
          </a:lstStyle>
          <a:p>
            <a:pPr>
              <a:defRPr/>
            </a:pPr>
            <a:r>
              <a:rPr lang="ru-RU"/>
              <a:t>Образец заголовка</a:t>
            </a:r>
          </a:p>
        </p:txBody>
      </p:sp>
      <p:sp>
        <p:nvSpPr>
          <p:cNvPr id="3" name="Текст 2"/>
          <p:cNvSpPr>
            <a:spLocks noGrp="1"/>
          </p:cNvSpPr>
          <p:nvPr>
            <p:ph type="body" idx="1"/>
          </p:nvPr>
        </p:nvSpPr>
        <p:spPr bwMode="auto">
          <a:xfrm>
            <a:off x="831850" y="4589464"/>
            <a:ext cx="10515600" cy="1500187"/>
          </a:xfrm>
        </p:spPr>
        <p:txBody>
          <a:bodyPr/>
          <a:lstStyle>
            <a:lvl1pPr marL="0" indent="0">
              <a:buNone/>
              <a:defRPr sz="2400">
                <a:solidFill>
                  <a:schemeClr val="tx1">
                    <a:tint val="75000"/>
                  </a:schemeClr>
                </a:solidFill>
              </a:defRPr>
            </a:lvl1pPr>
            <a:lvl2pPr marL="457203" indent="0">
              <a:buNone/>
              <a:defRPr sz="2000">
                <a:solidFill>
                  <a:schemeClr val="tx1">
                    <a:tint val="75000"/>
                  </a:schemeClr>
                </a:solidFill>
              </a:defRPr>
            </a:lvl2pPr>
            <a:lvl3pPr marL="914406" indent="0">
              <a:buNone/>
              <a:defRPr sz="1800">
                <a:solidFill>
                  <a:schemeClr val="tx1">
                    <a:tint val="75000"/>
                  </a:schemeClr>
                </a:solidFill>
              </a:defRPr>
            </a:lvl3pPr>
            <a:lvl4pPr marL="1371608" indent="0">
              <a:buNone/>
              <a:defRPr sz="1600">
                <a:solidFill>
                  <a:schemeClr val="tx1">
                    <a:tint val="75000"/>
                  </a:schemeClr>
                </a:solidFill>
              </a:defRPr>
            </a:lvl4pPr>
            <a:lvl5pPr marL="1828812" indent="0">
              <a:buNone/>
              <a:defRPr sz="1600">
                <a:solidFill>
                  <a:schemeClr val="tx1">
                    <a:tint val="75000"/>
                  </a:schemeClr>
                </a:solidFill>
              </a:defRPr>
            </a:lvl5pPr>
            <a:lvl6pPr marL="2286015" indent="0">
              <a:buNone/>
              <a:defRPr sz="1600">
                <a:solidFill>
                  <a:schemeClr val="tx1">
                    <a:tint val="75000"/>
                  </a:schemeClr>
                </a:solidFill>
              </a:defRPr>
            </a:lvl6pPr>
            <a:lvl7pPr marL="2743218" indent="0">
              <a:buNone/>
              <a:defRPr sz="1600">
                <a:solidFill>
                  <a:schemeClr val="tx1">
                    <a:tint val="75000"/>
                  </a:schemeClr>
                </a:solidFill>
              </a:defRPr>
            </a:lvl7pPr>
            <a:lvl8pPr marL="3200421" indent="0">
              <a:buNone/>
              <a:defRPr sz="1600">
                <a:solidFill>
                  <a:schemeClr val="tx1">
                    <a:tint val="75000"/>
                  </a:schemeClr>
                </a:solidFill>
              </a:defRPr>
            </a:lvl8pPr>
            <a:lvl9pPr marL="3657623" indent="0">
              <a:buNone/>
              <a:defRPr sz="1600">
                <a:solidFill>
                  <a:schemeClr val="tx1">
                    <a:tint val="75000"/>
                  </a:schemeClr>
                </a:solidFill>
              </a:defRPr>
            </a:lvl9pPr>
          </a:lstStyle>
          <a:p>
            <a:pPr lvl="0">
              <a:defRPr/>
            </a:pPr>
            <a:r>
              <a:rPr lang="ru-RU"/>
              <a:t>Образец текста</a:t>
            </a:r>
            <a:endParaRPr/>
          </a:p>
        </p:txBody>
      </p:sp>
      <p:sp>
        <p:nvSpPr>
          <p:cNvPr id="4" name="Дата 3"/>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5" name="Нижний колонтитул 4"/>
          <p:cNvSpPr>
            <a:spLocks noGrp="1"/>
          </p:cNvSpPr>
          <p:nvPr>
            <p:ph type="ftr" sz="quarter" idx="11"/>
          </p:nvPr>
        </p:nvSpPr>
        <p:spPr bwMode="auto"/>
        <p:txBody>
          <a:bodyPr/>
          <a:lstStyle/>
          <a:p>
            <a:pPr>
              <a:defRPr/>
            </a:pPr>
            <a:endParaRPr lang="ru-RU"/>
          </a:p>
        </p:txBody>
      </p:sp>
      <p:sp>
        <p:nvSpPr>
          <p:cNvPr id="6" name="Номер слайда 5"/>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twoObj" preserve="1" userDrawn="1">
  <p:cSld name="Два объекта">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p:txBody>
          <a:bodyPr/>
          <a:lstStyle/>
          <a:p>
            <a:pPr>
              <a:defRPr/>
            </a:pPr>
            <a:r>
              <a:rPr lang="ru-RU"/>
              <a:t>Образец заголовка</a:t>
            </a:r>
          </a:p>
        </p:txBody>
      </p:sp>
      <p:sp>
        <p:nvSpPr>
          <p:cNvPr id="3" name="Объект 2"/>
          <p:cNvSpPr>
            <a:spLocks noGrp="1"/>
          </p:cNvSpPr>
          <p:nvPr>
            <p:ph sz="half" idx="1"/>
          </p:nvPr>
        </p:nvSpPr>
        <p:spPr bwMode="auto">
          <a:xfrm>
            <a:off x="838201" y="1825625"/>
            <a:ext cx="5181600" cy="4351338"/>
          </a:xfrm>
        </p:spPr>
        <p:txBody>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4" name="Объект 3"/>
          <p:cNvSpPr>
            <a:spLocks noGrp="1"/>
          </p:cNvSpPr>
          <p:nvPr>
            <p:ph sz="half" idx="2"/>
          </p:nvPr>
        </p:nvSpPr>
        <p:spPr bwMode="auto">
          <a:xfrm>
            <a:off x="6172200" y="1825625"/>
            <a:ext cx="5181600" cy="4351338"/>
          </a:xfrm>
        </p:spPr>
        <p:txBody>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5" name="Дата 4"/>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6" name="Нижний колонтитул 5"/>
          <p:cNvSpPr>
            <a:spLocks noGrp="1"/>
          </p:cNvSpPr>
          <p:nvPr>
            <p:ph type="ftr" sz="quarter" idx="11"/>
          </p:nvPr>
        </p:nvSpPr>
        <p:spPr bwMode="auto"/>
        <p:txBody>
          <a:bodyPr/>
          <a:lstStyle/>
          <a:p>
            <a:pPr>
              <a:defRPr/>
            </a:pPr>
            <a:endParaRPr lang="ru-RU"/>
          </a:p>
        </p:txBody>
      </p:sp>
      <p:sp>
        <p:nvSpPr>
          <p:cNvPr id="7" name="Номер слайда 6"/>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Сравнение">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839788" y="365126"/>
            <a:ext cx="10515600" cy="1325563"/>
          </a:xfrm>
        </p:spPr>
        <p:txBody>
          <a:bodyPr/>
          <a:lstStyle/>
          <a:p>
            <a:pPr>
              <a:defRPr/>
            </a:pPr>
            <a:r>
              <a:rPr lang="ru-RU"/>
              <a:t>Образец заголовка</a:t>
            </a:r>
          </a:p>
        </p:txBody>
      </p:sp>
      <p:sp>
        <p:nvSpPr>
          <p:cNvPr id="3" name="Текст 2"/>
          <p:cNvSpPr>
            <a:spLocks noGrp="1"/>
          </p:cNvSpPr>
          <p:nvPr>
            <p:ph type="body" idx="1"/>
          </p:nvPr>
        </p:nvSpPr>
        <p:spPr bwMode="auto">
          <a:xfrm>
            <a:off x="839789" y="1681164"/>
            <a:ext cx="5157787" cy="823912"/>
          </a:xfrm>
        </p:spPr>
        <p:txBody>
          <a:bodyPr anchor="b"/>
          <a:lstStyle>
            <a:lvl1pPr marL="0" indent="0">
              <a:buNone/>
              <a:defRPr sz="2400" b="1"/>
            </a:lvl1pPr>
            <a:lvl2pPr marL="457203" indent="0">
              <a:buNone/>
              <a:defRPr sz="2000" b="1"/>
            </a:lvl2pPr>
            <a:lvl3pPr marL="914406" indent="0">
              <a:buNone/>
              <a:defRPr sz="1800" b="1"/>
            </a:lvl3pPr>
            <a:lvl4pPr marL="1371608" indent="0">
              <a:buNone/>
              <a:defRPr sz="1600" b="1"/>
            </a:lvl4pPr>
            <a:lvl5pPr marL="1828812" indent="0">
              <a:buNone/>
              <a:defRPr sz="1600" b="1"/>
            </a:lvl5pPr>
            <a:lvl6pPr marL="2286015" indent="0">
              <a:buNone/>
              <a:defRPr sz="1600" b="1"/>
            </a:lvl6pPr>
            <a:lvl7pPr marL="2743218" indent="0">
              <a:buNone/>
              <a:defRPr sz="1600" b="1"/>
            </a:lvl7pPr>
            <a:lvl8pPr marL="3200421" indent="0">
              <a:buNone/>
              <a:defRPr sz="1600" b="1"/>
            </a:lvl8pPr>
            <a:lvl9pPr marL="3657623" indent="0">
              <a:buNone/>
              <a:defRPr sz="1600" b="1"/>
            </a:lvl9pPr>
          </a:lstStyle>
          <a:p>
            <a:pPr lvl="0">
              <a:defRPr/>
            </a:pPr>
            <a:r>
              <a:rPr lang="ru-RU"/>
              <a:t>Образец текста</a:t>
            </a:r>
            <a:endParaRPr/>
          </a:p>
        </p:txBody>
      </p:sp>
      <p:sp>
        <p:nvSpPr>
          <p:cNvPr id="4" name="Объект 3"/>
          <p:cNvSpPr>
            <a:spLocks noGrp="1"/>
          </p:cNvSpPr>
          <p:nvPr>
            <p:ph sz="half" idx="2"/>
          </p:nvPr>
        </p:nvSpPr>
        <p:spPr bwMode="auto">
          <a:xfrm>
            <a:off x="839789" y="2505074"/>
            <a:ext cx="5157787" cy="3684588"/>
          </a:xfrm>
        </p:spPr>
        <p:txBody>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5" name="Текст 4"/>
          <p:cNvSpPr>
            <a:spLocks noGrp="1"/>
          </p:cNvSpPr>
          <p:nvPr>
            <p:ph type="body" sz="quarter" idx="3"/>
          </p:nvPr>
        </p:nvSpPr>
        <p:spPr bwMode="auto">
          <a:xfrm>
            <a:off x="6172200" y="1681164"/>
            <a:ext cx="5183188" cy="823912"/>
          </a:xfrm>
        </p:spPr>
        <p:txBody>
          <a:bodyPr anchor="b"/>
          <a:lstStyle>
            <a:lvl1pPr marL="0" indent="0">
              <a:buNone/>
              <a:defRPr sz="2400" b="1"/>
            </a:lvl1pPr>
            <a:lvl2pPr marL="457203" indent="0">
              <a:buNone/>
              <a:defRPr sz="2000" b="1"/>
            </a:lvl2pPr>
            <a:lvl3pPr marL="914406" indent="0">
              <a:buNone/>
              <a:defRPr sz="1800" b="1"/>
            </a:lvl3pPr>
            <a:lvl4pPr marL="1371608" indent="0">
              <a:buNone/>
              <a:defRPr sz="1600" b="1"/>
            </a:lvl4pPr>
            <a:lvl5pPr marL="1828812" indent="0">
              <a:buNone/>
              <a:defRPr sz="1600" b="1"/>
            </a:lvl5pPr>
            <a:lvl6pPr marL="2286015" indent="0">
              <a:buNone/>
              <a:defRPr sz="1600" b="1"/>
            </a:lvl6pPr>
            <a:lvl7pPr marL="2743218" indent="0">
              <a:buNone/>
              <a:defRPr sz="1600" b="1"/>
            </a:lvl7pPr>
            <a:lvl8pPr marL="3200421" indent="0">
              <a:buNone/>
              <a:defRPr sz="1600" b="1"/>
            </a:lvl8pPr>
            <a:lvl9pPr marL="3657623" indent="0">
              <a:buNone/>
              <a:defRPr sz="1600" b="1"/>
            </a:lvl9pPr>
          </a:lstStyle>
          <a:p>
            <a:pPr lvl="0">
              <a:defRPr/>
            </a:pPr>
            <a:r>
              <a:rPr lang="ru-RU"/>
              <a:t>Образец текста</a:t>
            </a:r>
            <a:endParaRPr/>
          </a:p>
        </p:txBody>
      </p:sp>
      <p:sp>
        <p:nvSpPr>
          <p:cNvPr id="6" name="Объект 5"/>
          <p:cNvSpPr>
            <a:spLocks noGrp="1"/>
          </p:cNvSpPr>
          <p:nvPr>
            <p:ph sz="quarter" idx="4"/>
          </p:nvPr>
        </p:nvSpPr>
        <p:spPr bwMode="auto">
          <a:xfrm>
            <a:off x="6172200" y="2505074"/>
            <a:ext cx="5183188" cy="3684588"/>
          </a:xfrm>
        </p:spPr>
        <p:txBody>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7" name="Дата 6"/>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8" name="Нижний колонтитул 7"/>
          <p:cNvSpPr>
            <a:spLocks noGrp="1"/>
          </p:cNvSpPr>
          <p:nvPr>
            <p:ph type="ftr" sz="quarter" idx="11"/>
          </p:nvPr>
        </p:nvSpPr>
        <p:spPr bwMode="auto"/>
        <p:txBody>
          <a:bodyPr/>
          <a:lstStyle/>
          <a:p>
            <a:pPr>
              <a:defRPr/>
            </a:pPr>
            <a:endParaRPr lang="ru-RU"/>
          </a:p>
        </p:txBody>
      </p:sp>
      <p:sp>
        <p:nvSpPr>
          <p:cNvPr id="9" name="Номер слайда 8"/>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Только заголовок">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p:txBody>
          <a:bodyPr/>
          <a:lstStyle/>
          <a:p>
            <a:pPr>
              <a:defRPr/>
            </a:pPr>
            <a:r>
              <a:rPr lang="ru-RU"/>
              <a:t>Образец заголовка</a:t>
            </a:r>
          </a:p>
        </p:txBody>
      </p:sp>
      <p:sp>
        <p:nvSpPr>
          <p:cNvPr id="3" name="Дата 2"/>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4" name="Нижний колонтитул 3"/>
          <p:cNvSpPr>
            <a:spLocks noGrp="1"/>
          </p:cNvSpPr>
          <p:nvPr>
            <p:ph type="ftr" sz="quarter" idx="11"/>
          </p:nvPr>
        </p:nvSpPr>
        <p:spPr bwMode="auto"/>
        <p:txBody>
          <a:bodyPr/>
          <a:lstStyle/>
          <a:p>
            <a:pPr>
              <a:defRPr/>
            </a:pPr>
            <a:endParaRPr lang="ru-RU"/>
          </a:p>
        </p:txBody>
      </p:sp>
      <p:sp>
        <p:nvSpPr>
          <p:cNvPr id="5" name="Номер слайда 4"/>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blank" preserve="1" userDrawn="1">
  <p:cSld name="Пустой слайд">
    <p:spTree>
      <p:nvGrpSpPr>
        <p:cNvPr id="1" name=""/>
        <p:cNvGrpSpPr/>
        <p:nvPr/>
      </p:nvGrpSpPr>
      <p:grpSpPr bwMode="auto">
        <a:xfrm>
          <a:off x="0" y="0"/>
          <a:ext cx="0" cy="0"/>
          <a:chOff x="0" y="0"/>
          <a:chExt cx="0" cy="0"/>
        </a:xfrm>
      </p:grpSpPr>
      <p:sp>
        <p:nvSpPr>
          <p:cNvPr id="2" name="Дата 1"/>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3" name="Нижний колонтитул 2"/>
          <p:cNvSpPr>
            <a:spLocks noGrp="1"/>
          </p:cNvSpPr>
          <p:nvPr>
            <p:ph type="ftr" sz="quarter" idx="11"/>
          </p:nvPr>
        </p:nvSpPr>
        <p:spPr bwMode="auto"/>
        <p:txBody>
          <a:bodyPr/>
          <a:lstStyle/>
          <a:p>
            <a:pPr>
              <a:defRPr/>
            </a:pPr>
            <a:endParaRPr lang="ru-RU"/>
          </a:p>
        </p:txBody>
      </p:sp>
      <p:sp>
        <p:nvSpPr>
          <p:cNvPr id="4" name="Номер слайда 3"/>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objTx" preserve="1" userDrawn="1">
  <p:cSld name="Объект с подписью">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839789" y="457201"/>
            <a:ext cx="3932237" cy="1600200"/>
          </a:xfrm>
        </p:spPr>
        <p:txBody>
          <a:bodyPr anchor="b"/>
          <a:lstStyle>
            <a:lvl1pPr>
              <a:defRPr sz="3200"/>
            </a:lvl1pPr>
          </a:lstStyle>
          <a:p>
            <a:pPr>
              <a:defRPr/>
            </a:pPr>
            <a:r>
              <a:rPr lang="ru-RU"/>
              <a:t>Образец заголовка</a:t>
            </a:r>
          </a:p>
        </p:txBody>
      </p:sp>
      <p:sp>
        <p:nvSpPr>
          <p:cNvPr id="3" name="Объект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4" name="Текст 3"/>
          <p:cNvSpPr>
            <a:spLocks noGrp="1"/>
          </p:cNvSpPr>
          <p:nvPr>
            <p:ph type="body" sz="half" idx="2"/>
          </p:nvPr>
        </p:nvSpPr>
        <p:spPr bwMode="auto">
          <a:xfrm>
            <a:off x="839789" y="2057400"/>
            <a:ext cx="3932237" cy="3811588"/>
          </a:xfrm>
        </p:spPr>
        <p:txBody>
          <a:bodyPr/>
          <a:lstStyle>
            <a:lvl1pPr marL="0" indent="0">
              <a:buNone/>
              <a:defRPr sz="1600"/>
            </a:lvl1pPr>
            <a:lvl2pPr marL="457203" indent="0">
              <a:buNone/>
              <a:defRPr sz="1400"/>
            </a:lvl2pPr>
            <a:lvl3pPr marL="914406" indent="0">
              <a:buNone/>
              <a:defRPr sz="1200"/>
            </a:lvl3pPr>
            <a:lvl4pPr marL="1371608" indent="0">
              <a:buNone/>
              <a:defRPr sz="1000"/>
            </a:lvl4pPr>
            <a:lvl5pPr marL="1828812" indent="0">
              <a:buNone/>
              <a:defRPr sz="1000"/>
            </a:lvl5pPr>
            <a:lvl6pPr marL="2286015" indent="0">
              <a:buNone/>
              <a:defRPr sz="1000"/>
            </a:lvl6pPr>
            <a:lvl7pPr marL="2743218" indent="0">
              <a:buNone/>
              <a:defRPr sz="1000"/>
            </a:lvl7pPr>
            <a:lvl8pPr marL="3200421" indent="0">
              <a:buNone/>
              <a:defRPr sz="1000"/>
            </a:lvl8pPr>
            <a:lvl9pPr marL="3657623" indent="0">
              <a:buNone/>
              <a:defRPr sz="1000"/>
            </a:lvl9pPr>
          </a:lstStyle>
          <a:p>
            <a:pPr lvl="0">
              <a:defRPr/>
            </a:pPr>
            <a:r>
              <a:rPr lang="ru-RU"/>
              <a:t>Образец текста</a:t>
            </a:r>
            <a:endParaRPr/>
          </a:p>
        </p:txBody>
      </p:sp>
      <p:sp>
        <p:nvSpPr>
          <p:cNvPr id="5" name="Дата 4"/>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6" name="Нижний колонтитул 5"/>
          <p:cNvSpPr>
            <a:spLocks noGrp="1"/>
          </p:cNvSpPr>
          <p:nvPr>
            <p:ph type="ftr" sz="quarter" idx="11"/>
          </p:nvPr>
        </p:nvSpPr>
        <p:spPr bwMode="auto"/>
        <p:txBody>
          <a:bodyPr/>
          <a:lstStyle/>
          <a:p>
            <a:pPr>
              <a:defRPr/>
            </a:pPr>
            <a:endParaRPr lang="ru-RU"/>
          </a:p>
        </p:txBody>
      </p:sp>
      <p:sp>
        <p:nvSpPr>
          <p:cNvPr id="7" name="Номер слайда 6"/>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picTx" preserve="1" userDrawn="1">
  <p:cSld name="Рисунок с подписью">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839789" y="457201"/>
            <a:ext cx="3932237" cy="1600200"/>
          </a:xfrm>
        </p:spPr>
        <p:txBody>
          <a:bodyPr anchor="b"/>
          <a:lstStyle>
            <a:lvl1pPr>
              <a:defRPr sz="3200"/>
            </a:lvl1pPr>
          </a:lstStyle>
          <a:p>
            <a:pPr>
              <a:defRPr/>
            </a:pPr>
            <a:r>
              <a:rPr lang="ru-RU"/>
              <a:t>Образец заголовка</a:t>
            </a:r>
          </a:p>
        </p:txBody>
      </p:sp>
      <p:sp>
        <p:nvSpPr>
          <p:cNvPr id="3" name="Рисунок 2"/>
          <p:cNvSpPr>
            <a:spLocks noGrp="1"/>
          </p:cNvSpPr>
          <p:nvPr>
            <p:ph type="pic" idx="1"/>
          </p:nvPr>
        </p:nvSpPr>
        <p:spPr bwMode="auto">
          <a:xfrm>
            <a:off x="5183188" y="987425"/>
            <a:ext cx="6172200" cy="4873625"/>
          </a:xfrm>
        </p:spPr>
        <p:txBody>
          <a:bodyPr/>
          <a:lstStyle>
            <a:lvl1pPr marL="0" indent="0">
              <a:buNone/>
              <a:defRPr sz="3200"/>
            </a:lvl1pPr>
            <a:lvl2pPr marL="457203" indent="0">
              <a:buNone/>
              <a:defRPr sz="2800"/>
            </a:lvl2pPr>
            <a:lvl3pPr marL="914406" indent="0">
              <a:buNone/>
              <a:defRPr sz="2400"/>
            </a:lvl3pPr>
            <a:lvl4pPr marL="1371608" indent="0">
              <a:buNone/>
              <a:defRPr sz="2000"/>
            </a:lvl4pPr>
            <a:lvl5pPr marL="1828812" indent="0">
              <a:buNone/>
              <a:defRPr sz="2000"/>
            </a:lvl5pPr>
            <a:lvl6pPr marL="2286015" indent="0">
              <a:buNone/>
              <a:defRPr sz="2000"/>
            </a:lvl6pPr>
            <a:lvl7pPr marL="2743218" indent="0">
              <a:buNone/>
              <a:defRPr sz="2000"/>
            </a:lvl7pPr>
            <a:lvl8pPr marL="3200421" indent="0">
              <a:buNone/>
              <a:defRPr sz="2000"/>
            </a:lvl8pPr>
            <a:lvl9pPr marL="3657623" indent="0">
              <a:buNone/>
              <a:defRPr sz="2000"/>
            </a:lvl9pPr>
          </a:lstStyle>
          <a:p>
            <a:pPr>
              <a:defRPr/>
            </a:pPr>
            <a:endParaRPr lang="ru-RU"/>
          </a:p>
        </p:txBody>
      </p:sp>
      <p:sp>
        <p:nvSpPr>
          <p:cNvPr id="4" name="Текст 3"/>
          <p:cNvSpPr>
            <a:spLocks noGrp="1"/>
          </p:cNvSpPr>
          <p:nvPr>
            <p:ph type="body" sz="half" idx="2"/>
          </p:nvPr>
        </p:nvSpPr>
        <p:spPr bwMode="auto">
          <a:xfrm>
            <a:off x="839789" y="2057400"/>
            <a:ext cx="3932237" cy="3811588"/>
          </a:xfrm>
        </p:spPr>
        <p:txBody>
          <a:bodyPr/>
          <a:lstStyle>
            <a:lvl1pPr marL="0" indent="0">
              <a:buNone/>
              <a:defRPr sz="1600"/>
            </a:lvl1pPr>
            <a:lvl2pPr marL="457203" indent="0">
              <a:buNone/>
              <a:defRPr sz="1400"/>
            </a:lvl2pPr>
            <a:lvl3pPr marL="914406" indent="0">
              <a:buNone/>
              <a:defRPr sz="1200"/>
            </a:lvl3pPr>
            <a:lvl4pPr marL="1371608" indent="0">
              <a:buNone/>
              <a:defRPr sz="1000"/>
            </a:lvl4pPr>
            <a:lvl5pPr marL="1828812" indent="0">
              <a:buNone/>
              <a:defRPr sz="1000"/>
            </a:lvl5pPr>
            <a:lvl6pPr marL="2286015" indent="0">
              <a:buNone/>
              <a:defRPr sz="1000"/>
            </a:lvl6pPr>
            <a:lvl7pPr marL="2743218" indent="0">
              <a:buNone/>
              <a:defRPr sz="1000"/>
            </a:lvl7pPr>
            <a:lvl8pPr marL="3200421" indent="0">
              <a:buNone/>
              <a:defRPr sz="1000"/>
            </a:lvl8pPr>
            <a:lvl9pPr marL="3657623" indent="0">
              <a:buNone/>
              <a:defRPr sz="1000"/>
            </a:lvl9pPr>
          </a:lstStyle>
          <a:p>
            <a:pPr lvl="0">
              <a:defRPr/>
            </a:pPr>
            <a:r>
              <a:rPr lang="ru-RU"/>
              <a:t>Образец текста</a:t>
            </a:r>
            <a:endParaRPr/>
          </a:p>
        </p:txBody>
      </p:sp>
      <p:sp>
        <p:nvSpPr>
          <p:cNvPr id="5" name="Дата 4"/>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6" name="Нижний колонтитул 5"/>
          <p:cNvSpPr>
            <a:spLocks noGrp="1"/>
          </p:cNvSpPr>
          <p:nvPr>
            <p:ph type="ftr" sz="quarter" idx="11"/>
          </p:nvPr>
        </p:nvSpPr>
        <p:spPr bwMode="auto"/>
        <p:txBody>
          <a:bodyPr/>
          <a:lstStyle/>
          <a:p>
            <a:pPr>
              <a:defRPr/>
            </a:pPr>
            <a:endParaRPr lang="ru-RU"/>
          </a:p>
        </p:txBody>
      </p:sp>
      <p:sp>
        <p:nvSpPr>
          <p:cNvPr id="7" name="Номер слайда 6"/>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type="vertTx" preserve="1" userDrawn="1">
  <p:cSld name="Заголовок и вертикальный текст">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p:txBody>
          <a:bodyPr/>
          <a:lstStyle/>
          <a:p>
            <a:pPr>
              <a:defRPr/>
            </a:pPr>
            <a:r>
              <a:rPr lang="ru-RU"/>
              <a:t>Образец заголовка</a:t>
            </a:r>
          </a:p>
        </p:txBody>
      </p:sp>
      <p:sp>
        <p:nvSpPr>
          <p:cNvPr id="3" name="Вертикальный текст 2"/>
          <p:cNvSpPr>
            <a:spLocks noGrp="1"/>
          </p:cNvSpPr>
          <p:nvPr>
            <p:ph type="body" orient="vert" idx="1"/>
          </p:nvPr>
        </p:nvSpPr>
        <p:spPr bwMode="auto"/>
        <p:txBody>
          <a:bodyPr vert="eaVert"/>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4" name="Дата 3"/>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5" name="Нижний колонтитул 4"/>
          <p:cNvSpPr>
            <a:spLocks noGrp="1"/>
          </p:cNvSpPr>
          <p:nvPr>
            <p:ph type="ftr" sz="quarter" idx="11"/>
          </p:nvPr>
        </p:nvSpPr>
        <p:spPr bwMode="auto"/>
        <p:txBody>
          <a:bodyPr/>
          <a:lstStyle/>
          <a:p>
            <a:pPr>
              <a:defRPr/>
            </a:pPr>
            <a:endParaRPr lang="ru-RU"/>
          </a:p>
        </p:txBody>
      </p:sp>
      <p:sp>
        <p:nvSpPr>
          <p:cNvPr id="6" name="Номер слайда 5"/>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Вертикальный заголовок и текст">
    <p:spTree>
      <p:nvGrpSpPr>
        <p:cNvPr id="1" name=""/>
        <p:cNvGrpSpPr/>
        <p:nvPr/>
      </p:nvGrpSpPr>
      <p:grpSpPr bwMode="auto">
        <a:xfrm>
          <a:off x="0" y="0"/>
          <a:ext cx="0" cy="0"/>
          <a:chOff x="0" y="0"/>
          <a:chExt cx="0" cy="0"/>
        </a:xfrm>
      </p:grpSpPr>
      <p:sp>
        <p:nvSpPr>
          <p:cNvPr id="2" name="Вертикальный заголовок 1"/>
          <p:cNvSpPr>
            <a:spLocks noGrp="1"/>
          </p:cNvSpPr>
          <p:nvPr>
            <p:ph type="title" orient="vert"/>
          </p:nvPr>
        </p:nvSpPr>
        <p:spPr bwMode="auto">
          <a:xfrm>
            <a:off x="8724900" y="365125"/>
            <a:ext cx="2628900" cy="5811838"/>
          </a:xfrm>
        </p:spPr>
        <p:txBody>
          <a:bodyPr vert="eaVert"/>
          <a:lstStyle/>
          <a:p>
            <a:pPr>
              <a:defRPr/>
            </a:pPr>
            <a:r>
              <a:rPr lang="ru-RU"/>
              <a:t>Образец заголовка</a:t>
            </a:r>
          </a:p>
        </p:txBody>
      </p:sp>
      <p:sp>
        <p:nvSpPr>
          <p:cNvPr id="3" name="Вертикальный текст 2"/>
          <p:cNvSpPr>
            <a:spLocks noGrp="1"/>
          </p:cNvSpPr>
          <p:nvPr>
            <p:ph type="body" orient="vert" idx="1"/>
          </p:nvPr>
        </p:nvSpPr>
        <p:spPr bwMode="auto">
          <a:xfrm>
            <a:off x="838200" y="365125"/>
            <a:ext cx="7734301" cy="5811838"/>
          </a:xfrm>
        </p:spPr>
        <p:txBody>
          <a:bodyPr vert="eaVert"/>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4" name="Дата 3"/>
          <p:cNvSpPr>
            <a:spLocks noGrp="1"/>
          </p:cNvSpPr>
          <p:nvPr>
            <p:ph type="dt" sz="half" idx="10"/>
          </p:nvPr>
        </p:nvSpPr>
        <p:spPr bwMode="auto"/>
        <p:txBody>
          <a:bodyPr/>
          <a:lstStyle/>
          <a:p>
            <a:pPr>
              <a:defRPr/>
            </a:pPr>
            <a:fld id="{7538CE68-CD82-49F4-A2DA-6CC9407F0C4F}" type="datetimeFigureOut">
              <a:rPr lang="ru-RU"/>
              <a:t>24.04.2026</a:t>
            </a:fld>
            <a:endParaRPr lang="ru-RU"/>
          </a:p>
        </p:txBody>
      </p:sp>
      <p:sp>
        <p:nvSpPr>
          <p:cNvPr id="5" name="Нижний колонтитул 4"/>
          <p:cNvSpPr>
            <a:spLocks noGrp="1"/>
          </p:cNvSpPr>
          <p:nvPr>
            <p:ph type="ftr" sz="quarter" idx="11"/>
          </p:nvPr>
        </p:nvSpPr>
        <p:spPr bwMode="auto"/>
        <p:txBody>
          <a:bodyPr/>
          <a:lstStyle/>
          <a:p>
            <a:pPr>
              <a:defRPr/>
            </a:pPr>
            <a:endParaRPr lang="ru-RU"/>
          </a:p>
        </p:txBody>
      </p:sp>
      <p:sp>
        <p:nvSpPr>
          <p:cNvPr id="6" name="Номер слайда 5"/>
          <p:cNvSpPr>
            <a:spLocks noGrp="1"/>
          </p:cNvSpPr>
          <p:nvPr>
            <p:ph type="sldNum" sz="quarter" idx="12"/>
          </p:nvPr>
        </p:nvSpPr>
        <p:spPr bwMode="auto"/>
        <p:txBody>
          <a:bodyPr/>
          <a:lstStyle/>
          <a:p>
            <a:pPr>
              <a:defRPr/>
            </a:pPr>
            <a:fld id="{6C4F798D-BD72-4D6D-89D0-63A5064F940F}" type="slidenum">
              <a:rPr lang="ru-RU"/>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Заголовок 1"/>
          <p:cNvSpPr>
            <a:spLocks noGrp="1"/>
          </p:cNvSpPr>
          <p:nvPr>
            <p:ph type="title"/>
          </p:nvPr>
        </p:nvSpPr>
        <p:spPr bwMode="auto">
          <a:xfrm>
            <a:off x="838200" y="365126"/>
            <a:ext cx="10515600" cy="1325563"/>
          </a:xfrm>
          <a:prstGeom prst="rect">
            <a:avLst/>
          </a:prstGeom>
        </p:spPr>
        <p:txBody>
          <a:bodyPr vert="horz" lIns="91440" tIns="45720" rIns="91440" bIns="45720" rtlCol="0" anchor="ctr">
            <a:normAutofit/>
          </a:bodyPr>
          <a:lstStyle/>
          <a:p>
            <a:pPr>
              <a:defRPr/>
            </a:pPr>
            <a:r>
              <a:rPr lang="ru-RU"/>
              <a:t>Образец заголовка</a:t>
            </a:r>
          </a:p>
        </p:txBody>
      </p:sp>
      <p:sp>
        <p:nvSpPr>
          <p:cNvPr id="3" name="Текст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p>
        </p:txBody>
      </p:sp>
      <p:sp>
        <p:nvSpPr>
          <p:cNvPr id="4" name="Дата 3"/>
          <p:cNvSpPr>
            <a:spLocks noGrp="1"/>
          </p:cNvSpPr>
          <p:nvPr>
            <p:ph type="dt" sz="half" idx="2"/>
          </p:nvPr>
        </p:nvSpPr>
        <p:spPr bwMode="auto">
          <a:xfrm>
            <a:off x="838201"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538CE68-CD82-49F4-A2DA-6CC9407F0C4F}" type="datetimeFigureOut">
              <a:rPr lang="ru-RU"/>
              <a:t>24.04.2026</a:t>
            </a:fld>
            <a:endParaRPr lang="ru-RU"/>
          </a:p>
        </p:txBody>
      </p:sp>
      <p:sp>
        <p:nvSpPr>
          <p:cNvPr id="5" name="Нижний колонтитул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6C4F798D-BD72-4D6D-89D0-63A5064F940F}" type="slidenum">
              <a:rPr lang="ru-RU"/>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6">
        <a:lnSpc>
          <a:spcPct val="90000"/>
        </a:lnSpc>
        <a:spcBef>
          <a:spcPts val="0"/>
        </a:spcBef>
        <a:buNone/>
        <a:defRPr sz="4400">
          <a:solidFill>
            <a:schemeClr val="tx1"/>
          </a:solidFill>
          <a:latin typeface="+mj-lt"/>
          <a:ea typeface="+mj-ea"/>
          <a:cs typeface="+mj-cs"/>
        </a:defRPr>
      </a:lvl1pPr>
    </p:titleStyle>
    <p:bodyStyle>
      <a:lvl1pPr marL="228601" indent="-228601" algn="l" defTabSz="914406">
        <a:lnSpc>
          <a:spcPct val="90000"/>
        </a:lnSpc>
        <a:spcBef>
          <a:spcPts val="1000"/>
        </a:spcBef>
        <a:buFont typeface="Arial"/>
        <a:buChar char="•"/>
        <a:defRPr sz="2800">
          <a:solidFill>
            <a:schemeClr val="tx1"/>
          </a:solidFill>
          <a:latin typeface="+mn-lt"/>
          <a:ea typeface="+mn-ea"/>
          <a:cs typeface="+mn-cs"/>
        </a:defRPr>
      </a:lvl1pPr>
      <a:lvl2pPr marL="685804" indent="-228601" algn="l" defTabSz="914406">
        <a:lnSpc>
          <a:spcPct val="90000"/>
        </a:lnSpc>
        <a:spcBef>
          <a:spcPts val="500"/>
        </a:spcBef>
        <a:buFont typeface="Arial"/>
        <a:buChar char="•"/>
        <a:defRPr sz="2400">
          <a:solidFill>
            <a:schemeClr val="tx1"/>
          </a:solidFill>
          <a:latin typeface="+mn-lt"/>
          <a:ea typeface="+mn-ea"/>
          <a:cs typeface="+mn-cs"/>
        </a:defRPr>
      </a:lvl2pPr>
      <a:lvl3pPr marL="1143007" indent="-228601" algn="l" defTabSz="914406">
        <a:lnSpc>
          <a:spcPct val="90000"/>
        </a:lnSpc>
        <a:spcBef>
          <a:spcPts val="500"/>
        </a:spcBef>
        <a:buFont typeface="Arial"/>
        <a:buChar char="•"/>
        <a:defRPr sz="2000">
          <a:solidFill>
            <a:schemeClr val="tx1"/>
          </a:solidFill>
          <a:latin typeface="+mn-lt"/>
          <a:ea typeface="+mn-ea"/>
          <a:cs typeface="+mn-cs"/>
        </a:defRPr>
      </a:lvl3pPr>
      <a:lvl4pPr marL="1600210" indent="-228601" algn="l" defTabSz="914406">
        <a:lnSpc>
          <a:spcPct val="90000"/>
        </a:lnSpc>
        <a:spcBef>
          <a:spcPts val="500"/>
        </a:spcBef>
        <a:buFont typeface="Arial"/>
        <a:buChar char="•"/>
        <a:defRPr sz="1800">
          <a:solidFill>
            <a:schemeClr val="tx1"/>
          </a:solidFill>
          <a:latin typeface="+mn-lt"/>
          <a:ea typeface="+mn-ea"/>
          <a:cs typeface="+mn-cs"/>
        </a:defRPr>
      </a:lvl4pPr>
      <a:lvl5pPr marL="2057414" indent="-228601" algn="l" defTabSz="914406">
        <a:lnSpc>
          <a:spcPct val="90000"/>
        </a:lnSpc>
        <a:spcBef>
          <a:spcPts val="500"/>
        </a:spcBef>
        <a:buFont typeface="Arial"/>
        <a:buChar char="•"/>
        <a:defRPr sz="1800">
          <a:solidFill>
            <a:schemeClr val="tx1"/>
          </a:solidFill>
          <a:latin typeface="+mn-lt"/>
          <a:ea typeface="+mn-ea"/>
          <a:cs typeface="+mn-cs"/>
        </a:defRPr>
      </a:lvl5pPr>
      <a:lvl6pPr marL="2514616" indent="-228601" algn="l" defTabSz="914406">
        <a:lnSpc>
          <a:spcPct val="90000"/>
        </a:lnSpc>
        <a:spcBef>
          <a:spcPts val="500"/>
        </a:spcBef>
        <a:buFont typeface="Arial"/>
        <a:buChar char="•"/>
        <a:defRPr sz="1800">
          <a:solidFill>
            <a:schemeClr val="tx1"/>
          </a:solidFill>
          <a:latin typeface="+mn-lt"/>
          <a:ea typeface="+mn-ea"/>
          <a:cs typeface="+mn-cs"/>
        </a:defRPr>
      </a:lvl6pPr>
      <a:lvl7pPr marL="2971819" indent="-228601" algn="l" defTabSz="914406">
        <a:lnSpc>
          <a:spcPct val="90000"/>
        </a:lnSpc>
        <a:spcBef>
          <a:spcPts val="500"/>
        </a:spcBef>
        <a:buFont typeface="Arial"/>
        <a:buChar char="•"/>
        <a:defRPr sz="1800">
          <a:solidFill>
            <a:schemeClr val="tx1"/>
          </a:solidFill>
          <a:latin typeface="+mn-lt"/>
          <a:ea typeface="+mn-ea"/>
          <a:cs typeface="+mn-cs"/>
        </a:defRPr>
      </a:lvl7pPr>
      <a:lvl8pPr marL="3429022" indent="-228601" algn="l" defTabSz="914406">
        <a:lnSpc>
          <a:spcPct val="90000"/>
        </a:lnSpc>
        <a:spcBef>
          <a:spcPts val="500"/>
        </a:spcBef>
        <a:buFont typeface="Arial"/>
        <a:buChar char="•"/>
        <a:defRPr sz="1800">
          <a:solidFill>
            <a:schemeClr val="tx1"/>
          </a:solidFill>
          <a:latin typeface="+mn-lt"/>
          <a:ea typeface="+mn-ea"/>
          <a:cs typeface="+mn-cs"/>
        </a:defRPr>
      </a:lvl8pPr>
      <a:lvl9pPr marL="3886225" indent="-228601" algn="l" defTabSz="914406">
        <a:lnSpc>
          <a:spcPct val="90000"/>
        </a:lnSpc>
        <a:spcBef>
          <a:spcPts val="500"/>
        </a:spcBef>
        <a:buFont typeface="Arial"/>
        <a:buChar char="•"/>
        <a:defRPr sz="1800">
          <a:solidFill>
            <a:schemeClr val="tx1"/>
          </a:solidFill>
          <a:latin typeface="+mn-lt"/>
          <a:ea typeface="+mn-ea"/>
          <a:cs typeface="+mn-cs"/>
        </a:defRPr>
      </a:lvl9pPr>
    </p:bodyStyle>
    <p:otherStyle>
      <a:defPPr>
        <a:defRPr lang="ru-RU"/>
      </a:defPPr>
      <a:lvl1pPr marL="0" algn="l" defTabSz="914406">
        <a:defRPr sz="1800">
          <a:solidFill>
            <a:schemeClr val="tx1"/>
          </a:solidFill>
          <a:latin typeface="+mn-lt"/>
          <a:ea typeface="+mn-ea"/>
          <a:cs typeface="+mn-cs"/>
        </a:defRPr>
      </a:lvl1pPr>
      <a:lvl2pPr marL="457203" algn="l" defTabSz="914406">
        <a:defRPr sz="1800">
          <a:solidFill>
            <a:schemeClr val="tx1"/>
          </a:solidFill>
          <a:latin typeface="+mn-lt"/>
          <a:ea typeface="+mn-ea"/>
          <a:cs typeface="+mn-cs"/>
        </a:defRPr>
      </a:lvl2pPr>
      <a:lvl3pPr marL="914406" algn="l" defTabSz="914406">
        <a:defRPr sz="1800">
          <a:solidFill>
            <a:schemeClr val="tx1"/>
          </a:solidFill>
          <a:latin typeface="+mn-lt"/>
          <a:ea typeface="+mn-ea"/>
          <a:cs typeface="+mn-cs"/>
        </a:defRPr>
      </a:lvl3pPr>
      <a:lvl4pPr marL="1371608" algn="l" defTabSz="914406">
        <a:defRPr sz="1800">
          <a:solidFill>
            <a:schemeClr val="tx1"/>
          </a:solidFill>
          <a:latin typeface="+mn-lt"/>
          <a:ea typeface="+mn-ea"/>
          <a:cs typeface="+mn-cs"/>
        </a:defRPr>
      </a:lvl4pPr>
      <a:lvl5pPr marL="1828812" algn="l" defTabSz="914406">
        <a:defRPr sz="1800">
          <a:solidFill>
            <a:schemeClr val="tx1"/>
          </a:solidFill>
          <a:latin typeface="+mn-lt"/>
          <a:ea typeface="+mn-ea"/>
          <a:cs typeface="+mn-cs"/>
        </a:defRPr>
      </a:lvl5pPr>
      <a:lvl6pPr marL="2286015" algn="l" defTabSz="914406">
        <a:defRPr sz="1800">
          <a:solidFill>
            <a:schemeClr val="tx1"/>
          </a:solidFill>
          <a:latin typeface="+mn-lt"/>
          <a:ea typeface="+mn-ea"/>
          <a:cs typeface="+mn-cs"/>
        </a:defRPr>
      </a:lvl6pPr>
      <a:lvl7pPr marL="2743218" algn="l" defTabSz="914406">
        <a:defRPr sz="1800">
          <a:solidFill>
            <a:schemeClr val="tx1"/>
          </a:solidFill>
          <a:latin typeface="+mn-lt"/>
          <a:ea typeface="+mn-ea"/>
          <a:cs typeface="+mn-cs"/>
        </a:defRPr>
      </a:lvl7pPr>
      <a:lvl8pPr marL="3200421" algn="l" defTabSz="914406">
        <a:defRPr sz="1800">
          <a:solidFill>
            <a:schemeClr val="tx1"/>
          </a:solidFill>
          <a:latin typeface="+mn-lt"/>
          <a:ea typeface="+mn-ea"/>
          <a:cs typeface="+mn-cs"/>
        </a:defRPr>
      </a:lvl8pPr>
      <a:lvl9pPr marL="3657623" algn="l" defTabSz="914406">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 Target="slide6.xml"/><Relationship Id="rId7" Type="http://schemas.openxmlformats.org/officeDocument/2006/relationships/slide" Target="slide45.xml"/><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slide" Target="slide2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slide" Target="slide5.xml"/><Relationship Id="rId3" Type="http://schemas.openxmlformats.org/officeDocument/2006/relationships/slide" Target="slide17.xml"/><Relationship Id="rId7" Type="http://schemas.openxmlformats.org/officeDocument/2006/relationships/image" Target="../media/image13.png"/><Relationship Id="rId12" Type="http://schemas.openxmlformats.org/officeDocument/2006/relationships/image" Target="../media/image17.png"/><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slide" Target="slide7.xml"/><Relationship Id="rId11" Type="http://schemas.openxmlformats.org/officeDocument/2006/relationships/image" Target="../media/image16.png"/><Relationship Id="rId5" Type="http://schemas.openxmlformats.org/officeDocument/2006/relationships/slide" Target="slide9.xml"/><Relationship Id="rId10" Type="http://schemas.openxmlformats.org/officeDocument/2006/relationships/slide" Target="slide23.xml"/><Relationship Id="rId4" Type="http://schemas.openxmlformats.org/officeDocument/2006/relationships/image" Target="../media/image12.png"/><Relationship Id="rId9" Type="http://schemas.openxmlformats.org/officeDocument/2006/relationships/image" Target="../media/image15.png"/><Relationship Id="rId1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9.jp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slide" Target="slide7.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9.jp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slide" Target="slide6.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9.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10.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11.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12.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13.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slide" Target="slide14.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4.png"/><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slide" Target="slide6.xml"/><Relationship Id="rId5" Type="http://schemas.openxmlformats.org/officeDocument/2006/relationships/image" Target="../media/image27.png"/><Relationship Id="rId4" Type="http://schemas.openxmlformats.org/officeDocument/2006/relationships/slide" Target="slide15.xml"/></Relationships>
</file>

<file path=ppt/slides/_rels/slide17.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slide" Target="slide6.xml"/><Relationship Id="rId3" Type="http://schemas.openxmlformats.org/officeDocument/2006/relationships/slide" Target="slide18.xml"/><Relationship Id="rId7" Type="http://schemas.openxmlformats.org/officeDocument/2006/relationships/slide" Target="slide20.xml"/><Relationship Id="rId12" Type="http://schemas.openxmlformats.org/officeDocument/2006/relationships/image" Target="../media/image40.png"/><Relationship Id="rId2" Type="http://schemas.openxmlformats.org/officeDocument/2006/relationships/image" Target="../media/image35.jpg"/><Relationship Id="rId1" Type="http://schemas.openxmlformats.org/officeDocument/2006/relationships/slideLayout" Target="../slideLayouts/slideLayout7.xml"/><Relationship Id="rId6" Type="http://schemas.openxmlformats.org/officeDocument/2006/relationships/image" Target="../media/image37.png"/><Relationship Id="rId11" Type="http://schemas.openxmlformats.org/officeDocument/2006/relationships/slide" Target="slide21.xml"/><Relationship Id="rId5" Type="http://schemas.openxmlformats.org/officeDocument/2006/relationships/slide" Target="slide19.xml"/><Relationship Id="rId10" Type="http://schemas.openxmlformats.org/officeDocument/2006/relationships/image" Target="../media/image39.png"/><Relationship Id="rId4" Type="http://schemas.openxmlformats.org/officeDocument/2006/relationships/image" Target="../media/image36.png"/><Relationship Id="rId9" Type="http://schemas.openxmlformats.org/officeDocument/2006/relationships/slide" Target="slide22.xml"/><Relationship Id="rId14" Type="http://schemas.openxmlformats.org/officeDocument/2006/relationships/image" Target="../media/image41.png"/></Relationships>
</file>

<file path=ppt/slides/_rels/slide18.xml.rels><?xml version="1.0" encoding="UTF-8" standalone="yes"?>
<Relationships xmlns="http://schemas.openxmlformats.org/package/2006/relationships"><Relationship Id="rId3" Type="http://schemas.openxmlformats.org/officeDocument/2006/relationships/hyperlink" Target="https://librebook.me/prokliaty_i_ubity/vol2/1" TargetMode="External"/><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slide" Target="slide17.xml"/><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hyperlink" Target="https://ognikuzbassakci.ru/proza/tpost/jdabj97hy1-viktor-astafev-zvezdopad-povest" TargetMode="External"/><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slide" Target="slide17.xml"/><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hyperlink" Target="https://librebook.me/pastuh_i_pastushka/vol1/1" TargetMode="External"/><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slide" Target="slide17.xm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41.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17.xml"/><Relationship Id="rId5" Type="http://schemas.openxmlformats.org/officeDocument/2006/relationships/image" Target="../media/image47.png"/><Relationship Id="rId4" Type="http://schemas.openxmlformats.org/officeDocument/2006/relationships/hyperlink" Target="https://umnovo.ru/texts/veselyj-soldat"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umnovo.ru/texts/gde-to-gremit-vojna" TargetMode="External"/><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slide" Target="slide6.xml"/><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slide" Target="slide24.xml"/><Relationship Id="rId7" Type="http://schemas.openxmlformats.org/officeDocument/2006/relationships/slide" Target="slide26.xml"/><Relationship Id="rId2" Type="http://schemas.openxmlformats.org/officeDocument/2006/relationships/image" Target="../media/image35.jp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slide" Target="slide25.xml"/><Relationship Id="rId10" Type="http://schemas.openxmlformats.org/officeDocument/2006/relationships/image" Target="../media/image41.png"/><Relationship Id="rId4" Type="http://schemas.openxmlformats.org/officeDocument/2006/relationships/image" Target="../media/image49.png"/><Relationship Id="rId9" Type="http://schemas.openxmlformats.org/officeDocument/2006/relationships/slide" Target="slide6.xml"/></Relationships>
</file>

<file path=ppt/slides/_rels/slide24.xml.rels><?xml version="1.0" encoding="UTF-8" standalone="yes"?>
<Relationships xmlns="http://schemas.openxmlformats.org/package/2006/relationships"><Relationship Id="rId3" Type="http://schemas.openxmlformats.org/officeDocument/2006/relationships/hyperlink" Target="https://gnkk.ru/nkk/data/uploads/2023/01/Neizvestnyy-Astafev-N.M.-Kavin-2022-Tipografiya-KASS.pdf" TargetMode="External"/><Relationship Id="rId2" Type="http://schemas.openxmlformats.org/officeDocument/2006/relationships/image" Target="../media/image42.jp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hyperlink" Target="https://gnkk.ru/images/books/0cd6f149d10a9535517aa466f704eae3.pdf" TargetMode="External"/><Relationship Id="rId2" Type="http://schemas.openxmlformats.org/officeDocument/2006/relationships/image" Target="../media/image42.jp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26.xml.rels><?xml version="1.0" encoding="UTF-8" standalone="yes"?>
<Relationships xmlns="http://schemas.openxmlformats.org/package/2006/relationships"><Relationship Id="rId3" Type="http://schemas.openxmlformats.org/officeDocument/2006/relationships/hyperlink" Target="https://gnkk.ru/images/books/c03b19872572d85232d0f08e6d0e0d27.pdf" TargetMode="External"/><Relationship Id="rId2" Type="http://schemas.openxmlformats.org/officeDocument/2006/relationships/image" Target="../media/image42.jp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27.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42.xml"/><Relationship Id="rId7" Type="http://schemas.openxmlformats.org/officeDocument/2006/relationships/slide" Target="slide28.xml"/><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slide" Target="slide31.xml"/><Relationship Id="rId11" Type="http://schemas.openxmlformats.org/officeDocument/2006/relationships/image" Target="../media/image18.png"/><Relationship Id="rId5" Type="http://schemas.openxmlformats.org/officeDocument/2006/relationships/slide" Target="slide36.xml"/><Relationship Id="rId10" Type="http://schemas.openxmlformats.org/officeDocument/2006/relationships/slide" Target="slide5.xml"/><Relationship Id="rId4" Type="http://schemas.openxmlformats.org/officeDocument/2006/relationships/image" Target="../media/image55.png"/><Relationship Id="rId9" Type="http://schemas.openxmlformats.org/officeDocument/2006/relationships/image" Target="../media/image57.png"/></Relationships>
</file>

<file path=ppt/slides/_rels/slide2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3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slide" Target="slide27.xml"/><Relationship Id="rId4" Type="http://schemas.openxmlformats.org/officeDocument/2006/relationships/image" Target="../media/image61.png"/></Relationships>
</file>

<file path=ppt/slides/_rels/slide32.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slide" Target="slide31.xml"/><Relationship Id="rId4" Type="http://schemas.openxmlformats.org/officeDocument/2006/relationships/image" Target="../media/image63.png"/></Relationships>
</file>

<file path=ppt/slides/_rels/slide33.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34.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3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24.jpg"/><Relationship Id="rId1" Type="http://schemas.openxmlformats.org/officeDocument/2006/relationships/slideLayout" Target="../slideLayouts/slideLayout7.xml"/><Relationship Id="rId5" Type="http://schemas.openxmlformats.org/officeDocument/2006/relationships/image" Target="../media/image68.png"/><Relationship Id="rId4" Type="http://schemas.openxmlformats.org/officeDocument/2006/relationships/slide" Target="slide27.xml"/></Relationships>
</file>

<file path=ppt/slides/_rels/slide36.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slide" Target="slide27.xml"/><Relationship Id="rId3" Type="http://schemas.openxmlformats.org/officeDocument/2006/relationships/slide" Target="slide37.xml"/><Relationship Id="rId7" Type="http://schemas.openxmlformats.org/officeDocument/2006/relationships/slide" Target="slide39.xml"/><Relationship Id="rId12" Type="http://schemas.openxmlformats.org/officeDocument/2006/relationships/image" Target="../media/image73.png"/><Relationship Id="rId2" Type="http://schemas.openxmlformats.org/officeDocument/2006/relationships/image" Target="../media/image35.jpg"/><Relationship Id="rId1" Type="http://schemas.openxmlformats.org/officeDocument/2006/relationships/slideLayout" Target="../slideLayouts/slideLayout7.xml"/><Relationship Id="rId6" Type="http://schemas.openxmlformats.org/officeDocument/2006/relationships/image" Target="../media/image70.png"/><Relationship Id="rId11" Type="http://schemas.openxmlformats.org/officeDocument/2006/relationships/slide" Target="slide41.xml"/><Relationship Id="rId5" Type="http://schemas.openxmlformats.org/officeDocument/2006/relationships/slide" Target="slide38.xml"/><Relationship Id="rId10" Type="http://schemas.openxmlformats.org/officeDocument/2006/relationships/image" Target="../media/image72.png"/><Relationship Id="rId4" Type="http://schemas.openxmlformats.org/officeDocument/2006/relationships/image" Target="../media/image69.png"/><Relationship Id="rId9" Type="http://schemas.openxmlformats.org/officeDocument/2006/relationships/slide" Target="slide40.xml"/><Relationship Id="rId14" Type="http://schemas.openxmlformats.org/officeDocument/2006/relationships/image" Target="../media/image68.png"/></Relationships>
</file>

<file path=ppt/slides/_rels/slide3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75.png"/><Relationship Id="rId4" Type="http://schemas.openxmlformats.org/officeDocument/2006/relationships/hyperlink" Target="https://opentextnn.ru/old/man/index.html@id=4856"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hyperlink" Target="https://azbyka.ru/fiction/zavtra-byla-vojna-boris-vasilev/"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77.png"/><Relationship Id="rId4" Type="http://schemas.openxmlformats.org/officeDocument/2006/relationships/hyperlink" Target="http://militera.lib.ru/prose/russian/vasilyev5/01.html"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78.png"/><Relationship Id="rId4" Type="http://schemas.openxmlformats.org/officeDocument/2006/relationships/hyperlink" Target="https://topreading.net/bookread/146135-boris-vasilev-velikolepnaya-shesterka"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79.png"/><Relationship Id="rId4" Type="http://schemas.openxmlformats.org/officeDocument/2006/relationships/hyperlink" Target="http://militera.lib.ru/prose/russian/vasilyev1/01.html" TargetMode="External"/></Relationships>
</file>

<file path=ppt/slides/_rels/slide42.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slide" Target="slide43.xml"/><Relationship Id="rId7" Type="http://schemas.openxmlformats.org/officeDocument/2006/relationships/slide" Target="slide27.xml"/><Relationship Id="rId2" Type="http://schemas.openxmlformats.org/officeDocument/2006/relationships/image" Target="../media/image35.jp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slide" Target="slide44.xml"/><Relationship Id="rId4" Type="http://schemas.openxmlformats.org/officeDocument/2006/relationships/image" Target="../media/image80.png"/></Relationships>
</file>

<file path=ppt/slides/_rels/slide43.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42.xml"/><Relationship Id="rId5" Type="http://schemas.openxmlformats.org/officeDocument/2006/relationships/image" Target="../media/image84.png"/><Relationship Id="rId4" Type="http://schemas.openxmlformats.org/officeDocument/2006/relationships/hyperlink" Target="https://imwerden.de/pdf/russkie_pisateli_biobibliografichesky_slovar_tom1_1990__ocr.pdf"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27.xml"/><Relationship Id="rId5" Type="http://schemas.openxmlformats.org/officeDocument/2006/relationships/image" Target="../media/image85.png"/><Relationship Id="rId4" Type="http://schemas.openxmlformats.org/officeDocument/2006/relationships/hyperlink" Target="https://www.philol.msu.ru/~tlit/texts/ruslved.pdf" TargetMode="External"/></Relationships>
</file>

<file path=ppt/slides/_rels/slide45.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slide" Target="slide58.xml"/><Relationship Id="rId7" Type="http://schemas.openxmlformats.org/officeDocument/2006/relationships/slide" Target="slide46.xml"/><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slide" Target="slide48.xml"/><Relationship Id="rId11" Type="http://schemas.openxmlformats.org/officeDocument/2006/relationships/image" Target="../media/image18.png"/><Relationship Id="rId5" Type="http://schemas.openxmlformats.org/officeDocument/2006/relationships/slide" Target="slide52.xml"/><Relationship Id="rId10" Type="http://schemas.openxmlformats.org/officeDocument/2006/relationships/slide" Target="slide5.xml"/><Relationship Id="rId4" Type="http://schemas.openxmlformats.org/officeDocument/2006/relationships/image" Target="../media/image86.png"/><Relationship Id="rId9" Type="http://schemas.openxmlformats.org/officeDocument/2006/relationships/image" Target="../media/image88.png"/></Relationships>
</file>

<file path=ppt/slides/_rels/slide46.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image" Target="../media/image19.jp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slide" Target="slide47.xml"/><Relationship Id="rId4" Type="http://schemas.openxmlformats.org/officeDocument/2006/relationships/image" Target="../media/image89.png"/></Relationships>
</file>

<file path=ppt/slides/_rels/slide47.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82.png"/></Relationships>
</file>

<file path=ppt/slides/_rels/slide48.xml.rels><?xml version="1.0" encoding="UTF-8" standalone="yes"?>
<Relationships xmlns="http://schemas.openxmlformats.org/package/2006/relationships"><Relationship Id="rId3" Type="http://schemas.openxmlformats.org/officeDocument/2006/relationships/slide" Target="slide49.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slide" Target="slide45.xml"/><Relationship Id="rId4" Type="http://schemas.openxmlformats.org/officeDocument/2006/relationships/image" Target="../media/image91.png"/></Relationships>
</file>

<file path=ppt/slides/_rels/slide49.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slide" Target="slide48.xml"/><Relationship Id="rId4" Type="http://schemas.openxmlformats.org/officeDocument/2006/relationships/image" Target="../media/image92.png"/></Relationships>
</file>

<file path=ppt/slides/_rels/slide50.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image" Target="../media/image24.jp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slide" Target="slide49.xml"/><Relationship Id="rId4" Type="http://schemas.openxmlformats.org/officeDocument/2006/relationships/image" Target="../media/image93.png"/></Relationships>
</file>

<file path=ppt/slides/_rels/slide5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24.jpg"/><Relationship Id="rId1" Type="http://schemas.openxmlformats.org/officeDocument/2006/relationships/slideLayout" Target="../slideLayouts/slideLayout7.xml"/><Relationship Id="rId5" Type="http://schemas.openxmlformats.org/officeDocument/2006/relationships/image" Target="../media/image82.png"/><Relationship Id="rId4" Type="http://schemas.openxmlformats.org/officeDocument/2006/relationships/slide" Target="slide45.xml"/></Relationships>
</file>

<file path=ppt/slides/_rels/slide52.xml.rels><?xml version="1.0" encoding="UTF-8" standalone="yes"?>
<Relationships xmlns="http://schemas.openxmlformats.org/package/2006/relationships"><Relationship Id="rId8" Type="http://schemas.openxmlformats.org/officeDocument/2006/relationships/image" Target="../media/image97.png"/><Relationship Id="rId13" Type="http://schemas.openxmlformats.org/officeDocument/2006/relationships/slide" Target="slide45.xml"/><Relationship Id="rId3" Type="http://schemas.openxmlformats.org/officeDocument/2006/relationships/slide" Target="slide53.xml"/><Relationship Id="rId7" Type="http://schemas.openxmlformats.org/officeDocument/2006/relationships/slide" Target="slide55.xml"/><Relationship Id="rId12" Type="http://schemas.openxmlformats.org/officeDocument/2006/relationships/image" Target="../media/image99.png"/><Relationship Id="rId2" Type="http://schemas.openxmlformats.org/officeDocument/2006/relationships/image" Target="../media/image35.jpg"/><Relationship Id="rId1" Type="http://schemas.openxmlformats.org/officeDocument/2006/relationships/slideLayout" Target="../slideLayouts/slideLayout7.xml"/><Relationship Id="rId6" Type="http://schemas.openxmlformats.org/officeDocument/2006/relationships/image" Target="../media/image96.png"/><Relationship Id="rId11" Type="http://schemas.openxmlformats.org/officeDocument/2006/relationships/slide" Target="slide57.xml"/><Relationship Id="rId5" Type="http://schemas.openxmlformats.org/officeDocument/2006/relationships/slide" Target="slide54.xml"/><Relationship Id="rId10" Type="http://schemas.openxmlformats.org/officeDocument/2006/relationships/image" Target="../media/image98.png"/><Relationship Id="rId4" Type="http://schemas.openxmlformats.org/officeDocument/2006/relationships/image" Target="../media/image95.png"/><Relationship Id="rId9" Type="http://schemas.openxmlformats.org/officeDocument/2006/relationships/slide" Target="slide56.xml"/><Relationship Id="rId14" Type="http://schemas.openxmlformats.org/officeDocument/2006/relationships/image" Target="../media/image82.png"/></Relationships>
</file>

<file path=ppt/slides/_rels/slide53.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52.xml"/><Relationship Id="rId5" Type="http://schemas.openxmlformats.org/officeDocument/2006/relationships/image" Target="../media/image100.png"/><Relationship Id="rId4" Type="http://schemas.openxmlformats.org/officeDocument/2006/relationships/hyperlink" Target="https://b1.culture.ru/c/96044/%D0%BC%D0%B5%D1%80%D1%82%D0%B2%D1%8B%D0%BC_%D0%BD%D0%B5_%D0%B1%D0%BE%D0%BB%D1%8C%D0%BD%D0%BE.pdf"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52.xml"/><Relationship Id="rId5" Type="http://schemas.openxmlformats.org/officeDocument/2006/relationships/image" Target="../media/image101.png"/><Relationship Id="rId4" Type="http://schemas.openxmlformats.org/officeDocument/2006/relationships/hyperlink" Target="https://knihi.com/Vasil_Bykau/Sotnikov-rus.html"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52.xml"/><Relationship Id="rId5" Type="http://schemas.openxmlformats.org/officeDocument/2006/relationships/image" Target="../media/image102.png"/><Relationship Id="rId4" Type="http://schemas.openxmlformats.org/officeDocument/2006/relationships/hyperlink" Target="https://knihi.com/Vasil_Bykau/Dozit_do_rassvieta-rus.html"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52.xml"/><Relationship Id="rId5" Type="http://schemas.openxmlformats.org/officeDocument/2006/relationships/image" Target="../media/image103.png"/><Relationship Id="rId4" Type="http://schemas.openxmlformats.org/officeDocument/2006/relationships/hyperlink" Target="http://www.lib.ru/PROZA/BYKOW/noreturn.txt"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52.xml"/><Relationship Id="rId5" Type="http://schemas.openxmlformats.org/officeDocument/2006/relationships/image" Target="../media/image104.png"/><Relationship Id="rId4" Type="http://schemas.openxmlformats.org/officeDocument/2006/relationships/hyperlink" Target="https://knihi.com/Vasil_Bykau/Obielisk-rus.html" TargetMode="External"/></Relationships>
</file>

<file path=ppt/slides/_rels/slide58.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slide" Target="slide61.xml"/><Relationship Id="rId7" Type="http://schemas.openxmlformats.org/officeDocument/2006/relationships/slide" Target="slide60.xml"/><Relationship Id="rId2" Type="http://schemas.openxmlformats.org/officeDocument/2006/relationships/image" Target="../media/image35.jpg"/><Relationship Id="rId1" Type="http://schemas.openxmlformats.org/officeDocument/2006/relationships/slideLayout" Target="../slideLayouts/slideLayout7.xml"/><Relationship Id="rId6" Type="http://schemas.openxmlformats.org/officeDocument/2006/relationships/image" Target="../media/image106.png"/><Relationship Id="rId5" Type="http://schemas.openxmlformats.org/officeDocument/2006/relationships/slide" Target="slide59.xml"/><Relationship Id="rId10" Type="http://schemas.openxmlformats.org/officeDocument/2006/relationships/image" Target="../media/image82.png"/><Relationship Id="rId4" Type="http://schemas.openxmlformats.org/officeDocument/2006/relationships/image" Target="../media/image105.png"/><Relationship Id="rId9" Type="http://schemas.openxmlformats.org/officeDocument/2006/relationships/slide" Target="slide45.xml"/></Relationships>
</file>

<file path=ppt/slides/_rels/slide59.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58.xml"/><Relationship Id="rId5" Type="http://schemas.openxmlformats.org/officeDocument/2006/relationships/image" Target="../media/image108.png"/><Relationship Id="rId4" Type="http://schemas.openxmlformats.org/officeDocument/2006/relationships/hyperlink" Target="https://voplit.ru/article/chelovek-v-prostranstve-i-vremeni-vojny/"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58.xml"/><Relationship Id="rId5" Type="http://schemas.openxmlformats.org/officeDocument/2006/relationships/image" Target="../media/image109.png"/><Relationship Id="rId4" Type="http://schemas.openxmlformats.org/officeDocument/2006/relationships/hyperlink" Target="https://imwerden.de/pdf/zolotussky_chas_vybora_1976__ocr.pdf"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2.pn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slide" Target="slide45.xml"/><Relationship Id="rId5" Type="http://schemas.openxmlformats.org/officeDocument/2006/relationships/image" Target="../media/image110.png"/><Relationship Id="rId4" Type="http://schemas.openxmlformats.org/officeDocument/2006/relationships/hyperlink" Target="https://kotbeber.livejournal.com/12020981.html"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47000"/>
            <a:lum/>
          </a:blip>
          <a:stretch/>
        </a:blipFill>
        <a:effectLst/>
      </p:bgPr>
    </p:bg>
    <p:spTree>
      <p:nvGrpSpPr>
        <p:cNvPr id="1" name=""/>
        <p:cNvGrpSpPr/>
        <p:nvPr/>
      </p:nvGrpSpPr>
      <p:grpSpPr bwMode="auto">
        <a:xfrm>
          <a:off x="0" y="0"/>
          <a:ext cx="0" cy="0"/>
          <a:chOff x="0" y="0"/>
          <a:chExt cx="0" cy="0"/>
        </a:xfrm>
      </p:grpSpPr>
      <p:sp>
        <p:nvSpPr>
          <p:cNvPr id="2" name="TextBox 1"/>
          <p:cNvSpPr txBox="1"/>
          <p:nvPr/>
        </p:nvSpPr>
        <p:spPr bwMode="auto">
          <a:xfrm>
            <a:off x="785351" y="1584046"/>
            <a:ext cx="11038599" cy="1446550"/>
          </a:xfrm>
          <a:prstGeom prst="rect">
            <a:avLst/>
          </a:prstGeom>
          <a:noFill/>
        </p:spPr>
        <p:txBody>
          <a:bodyPr wrap="none" rtlCol="0">
            <a:spAutoFit/>
          </a:bodyPr>
          <a:lstStyle/>
          <a:p>
            <a:pPr>
              <a:defRPr/>
            </a:pPr>
            <a:r>
              <a:rPr lang="ru-RU" sz="8800">
                <a:latin typeface="Century"/>
              </a:rPr>
              <a:t>Они писали о войне</a:t>
            </a:r>
            <a:endParaRPr/>
          </a:p>
        </p:txBody>
      </p:sp>
      <p:sp>
        <p:nvSpPr>
          <p:cNvPr id="3" name="TextBox 2"/>
          <p:cNvSpPr txBox="1"/>
          <p:nvPr/>
        </p:nvSpPr>
        <p:spPr bwMode="auto">
          <a:xfrm>
            <a:off x="2481268" y="2963925"/>
            <a:ext cx="7648203" cy="823319"/>
          </a:xfrm>
          <a:prstGeom prst="rect">
            <a:avLst/>
          </a:prstGeom>
          <a:noFill/>
        </p:spPr>
        <p:txBody>
          <a:bodyPr wrap="none" rtlCol="0">
            <a:spAutoFit/>
          </a:bodyPr>
          <a:lstStyle/>
          <a:p>
            <a:pPr algn="ctr">
              <a:defRPr/>
            </a:pPr>
            <a:r>
              <a:rPr lang="ru-RU" sz="4800" i="1">
                <a:latin typeface="Noto Serif"/>
                <a:ea typeface="Noto Serif"/>
                <a:cs typeface="Noto Serif"/>
              </a:rPr>
              <a:t>Писатели - фронтовики</a:t>
            </a:r>
            <a:endParaRPr sz="1600" i="1">
              <a:latin typeface="Noto Serif"/>
              <a:cs typeface="Noto Serif"/>
            </a:endParaRPr>
          </a:p>
        </p:txBody>
      </p:sp>
      <p:sp>
        <p:nvSpPr>
          <p:cNvPr id="4" name="TextBox 3"/>
          <p:cNvSpPr txBox="1"/>
          <p:nvPr/>
        </p:nvSpPr>
        <p:spPr bwMode="auto">
          <a:xfrm>
            <a:off x="2639930" y="82459"/>
            <a:ext cx="7538471" cy="640439"/>
          </a:xfrm>
          <a:prstGeom prst="rect">
            <a:avLst/>
          </a:prstGeom>
          <a:noFill/>
        </p:spPr>
        <p:txBody>
          <a:bodyPr wrap="none" rtlCol="0">
            <a:spAutoFit/>
          </a:bodyPr>
          <a:lstStyle/>
          <a:p>
            <a:pPr algn="ctr">
              <a:defRPr/>
            </a:pPr>
            <a:r>
              <a:rPr lang="ru-RU">
                <a:latin typeface="Times New Roman"/>
                <a:cs typeface="Times New Roman"/>
              </a:rPr>
              <a:t>Муниципальное бюджетное учреждение «Централизованная библиотечная </a:t>
            </a:r>
          </a:p>
          <a:p>
            <a:pPr algn="ctr">
              <a:defRPr/>
            </a:pPr>
            <a:r>
              <a:rPr lang="ru-RU">
                <a:latin typeface="Times New Roman"/>
                <a:cs typeface="Times New Roman"/>
              </a:rPr>
              <a:t>система Северо-Енисейского Муниципального округа»</a:t>
            </a:r>
          </a:p>
        </p:txBody>
      </p:sp>
      <p:sp>
        <p:nvSpPr>
          <p:cNvPr id="5" name="TextBox 4"/>
          <p:cNvSpPr txBox="1"/>
          <p:nvPr/>
        </p:nvSpPr>
        <p:spPr bwMode="auto">
          <a:xfrm>
            <a:off x="5491467" y="6142323"/>
            <a:ext cx="2118419" cy="640439"/>
          </a:xfrm>
          <a:prstGeom prst="rect">
            <a:avLst/>
          </a:prstGeom>
          <a:noFill/>
        </p:spPr>
        <p:txBody>
          <a:bodyPr wrap="none" rtlCol="0">
            <a:spAutoFit/>
          </a:bodyPr>
          <a:lstStyle/>
          <a:p>
            <a:pPr algn="ctr">
              <a:defRPr/>
            </a:pPr>
            <a:r>
              <a:rPr lang="ru-RU">
                <a:latin typeface="Times New Roman"/>
                <a:cs typeface="Times New Roman"/>
              </a:rPr>
              <a:t>Северо-Енисейский</a:t>
            </a:r>
          </a:p>
          <a:p>
            <a:pPr algn="ctr">
              <a:defRPr/>
            </a:pPr>
            <a:r>
              <a:rPr lang="ru-RU">
                <a:latin typeface="Times New Roman"/>
                <a:cs typeface="Times New Roman"/>
              </a:rPr>
              <a:t>2026</a:t>
            </a:r>
          </a:p>
        </p:txBody>
      </p:sp>
      <p:pic>
        <p:nvPicPr>
          <p:cNvPr id="1469927089" name="object 14"/>
          <p:cNvPicPr/>
          <p:nvPr/>
        </p:nvPicPr>
        <p:blipFill>
          <a:blip r:embed="rId3"/>
          <a:stretch/>
        </p:blipFill>
        <p:spPr bwMode="auto">
          <a:xfrm>
            <a:off x="10362708" y="82459"/>
            <a:ext cx="1590707" cy="17803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5357" b="5357"/>
          <a:stretch/>
        </a:blipFill>
        <a:effectLst/>
      </p:bgPr>
    </p:bg>
    <p:spTree>
      <p:nvGrpSpPr>
        <p:cNvPr id="1" name=""/>
        <p:cNvGrpSpPr/>
        <p:nvPr/>
      </p:nvGrpSpPr>
      <p:grpSpPr bwMode="auto">
        <a:xfrm>
          <a:off x="0" y="0"/>
          <a:ext cx="0" cy="0"/>
          <a:chOff x="0" y="0"/>
          <a:chExt cx="0" cy="0"/>
        </a:xfrm>
      </p:grpSpPr>
      <p:sp>
        <p:nvSpPr>
          <p:cNvPr id="3" name="Прямоугольник 2"/>
          <p:cNvSpPr/>
          <p:nvPr/>
        </p:nvSpPr>
        <p:spPr bwMode="auto">
          <a:xfrm>
            <a:off x="989133" y="1429081"/>
            <a:ext cx="10188818" cy="3539430"/>
          </a:xfrm>
          <a:prstGeom prst="rect">
            <a:avLst/>
          </a:prstGeom>
        </p:spPr>
        <p:txBody>
          <a:bodyPr wrap="square">
            <a:spAutoFit/>
          </a:bodyPr>
          <a:lstStyle/>
          <a:p>
            <a:pPr algn="ctr">
              <a:defRPr/>
            </a:pPr>
            <a:r>
              <a:rPr lang="ru-RU" sz="3200">
                <a:latin typeface="Comic Sans MS"/>
              </a:rPr>
              <a:t>Писатели-фронтовики  — это целая плеяда талантливых авторов, испытавших на себе все тяготы военного и послевоенного периода. Их произведения позволяют нам окунуться в это суровое время, открывают истории человеческих судеб и позволяют понять цену великого подвига советского народа</a:t>
            </a:r>
            <a:r>
              <a:rPr lang="ru-RU" sz="3200">
                <a:latin typeface="DS Army Cyr"/>
              </a:rPr>
              <a:t>.</a:t>
            </a:r>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5357" b="5357"/>
          <a:stretch/>
        </a:blipFill>
        <a:effectLst/>
      </p:bgPr>
    </p:bg>
    <p:spTree>
      <p:nvGrpSpPr>
        <p:cNvPr id="1" name=""/>
        <p:cNvGrpSpPr/>
        <p:nvPr/>
      </p:nvGrpSpPr>
      <p:grpSpPr bwMode="auto">
        <a:xfrm>
          <a:off x="0" y="0"/>
          <a:ext cx="0" cy="0"/>
          <a:chOff x="0" y="0"/>
          <a:chExt cx="0" cy="0"/>
        </a:xfrm>
      </p:grpSpPr>
      <p:sp>
        <p:nvSpPr>
          <p:cNvPr id="2" name="Прямоугольник 1"/>
          <p:cNvSpPr/>
          <p:nvPr/>
        </p:nvSpPr>
        <p:spPr bwMode="auto">
          <a:xfrm>
            <a:off x="594949" y="696582"/>
            <a:ext cx="11195536" cy="5509200"/>
          </a:xfrm>
          <a:prstGeom prst="rect">
            <a:avLst/>
          </a:prstGeom>
        </p:spPr>
        <p:txBody>
          <a:bodyPr wrap="square">
            <a:spAutoFit/>
          </a:bodyPr>
          <a:lstStyle/>
          <a:p>
            <a:pPr algn="ctr">
              <a:defRPr/>
            </a:pPr>
            <a:r>
              <a:rPr lang="ru-RU" sz="3200">
                <a:latin typeface="Comic Sans MS"/>
              </a:rPr>
              <a:t>Их не призывали, по возрасту не имели права, поэтому все ушли на фронт добровольцами. Каждый из них, «смотрел на войну из своего окопа». По данным статистики, среди фронтовиков 1922–1924 годов рождения к концу войны в живых осталось три процента, пусть раненые, искалеченные, но живые и с наградами… Они вернулись, чтобы рассказать нам правду о той страшной войне, которая заставила их взяться за перо. Авторы-фронтовики в своих произведениях опирались на реальные события, на свой собственный фронтовой опыт.</a:t>
            </a:r>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5357" b="5357"/>
          <a:stretch/>
        </a:blipFill>
        <a:effectLst/>
      </p:bgPr>
    </p:bg>
    <p:spTree>
      <p:nvGrpSpPr>
        <p:cNvPr id="1" name=""/>
        <p:cNvGrpSpPr/>
        <p:nvPr/>
      </p:nvGrpSpPr>
      <p:grpSpPr bwMode="auto">
        <a:xfrm>
          <a:off x="0" y="0"/>
          <a:ext cx="0" cy="0"/>
          <a:chOff x="0" y="0"/>
          <a:chExt cx="0" cy="0"/>
        </a:xfrm>
      </p:grpSpPr>
      <p:sp>
        <p:nvSpPr>
          <p:cNvPr id="2" name="TextBox 1"/>
          <p:cNvSpPr txBox="1"/>
          <p:nvPr/>
        </p:nvSpPr>
        <p:spPr bwMode="auto">
          <a:xfrm>
            <a:off x="554292" y="603464"/>
            <a:ext cx="11400878" cy="1077218"/>
          </a:xfrm>
          <a:prstGeom prst="rect">
            <a:avLst/>
          </a:prstGeom>
          <a:noFill/>
        </p:spPr>
        <p:txBody>
          <a:bodyPr wrap="none" rtlCol="0">
            <a:spAutoFit/>
          </a:bodyPr>
          <a:lstStyle/>
          <a:p>
            <a:pPr algn="ctr">
              <a:defRPr/>
            </a:pPr>
            <a:r>
              <a:rPr lang="ru-RU" sz="3200">
                <a:latin typeface="a_OldTyper"/>
              </a:rPr>
              <a:t>Для просмотра электронной книжной выставки, </a:t>
            </a:r>
            <a:endParaRPr/>
          </a:p>
          <a:p>
            <a:pPr algn="ctr">
              <a:defRPr/>
            </a:pPr>
            <a:r>
              <a:rPr lang="ru-RU" sz="3200">
                <a:latin typeface="a_OldTyper"/>
              </a:rPr>
              <a:t>вам понадобятся условные обозначения </a:t>
            </a:r>
          </a:p>
        </p:txBody>
      </p:sp>
      <p:pic>
        <p:nvPicPr>
          <p:cNvPr id="3" name="Рисунок 2">
            <a:hlinkClick r:id="rId3" action="ppaction://hlinksldjump" tooltip="Меню"/>
          </p:cNvPr>
          <p:cNvPicPr>
            <a:picLocks noChangeAspect="1"/>
          </p:cNvPicPr>
          <p:nvPr/>
        </p:nvPicPr>
        <p:blipFill>
          <a:blip r:embed="rId4"/>
          <a:stretch/>
        </p:blipFill>
        <p:spPr bwMode="auto">
          <a:xfrm>
            <a:off x="5283709" y="2120856"/>
            <a:ext cx="1942044" cy="1740840"/>
          </a:xfrm>
          <a:prstGeom prst="rect">
            <a:avLst/>
          </a:prstGeom>
        </p:spPr>
      </p:pic>
      <p:pic>
        <p:nvPicPr>
          <p:cNvPr id="4" name="Рисунок 3">
            <a:hlinkClick r:id="rId3" action="ppaction://hlinksldjump" tooltip="Вперед"/>
          </p:cNvPr>
          <p:cNvPicPr>
            <a:picLocks noChangeAspect="1"/>
          </p:cNvPicPr>
          <p:nvPr/>
        </p:nvPicPr>
        <p:blipFill>
          <a:blip r:embed="rId5"/>
          <a:stretch/>
        </p:blipFill>
        <p:spPr bwMode="auto">
          <a:xfrm>
            <a:off x="1935158" y="1770712"/>
            <a:ext cx="2075478" cy="2090984"/>
          </a:xfrm>
          <a:prstGeom prst="rect">
            <a:avLst/>
          </a:prstGeom>
        </p:spPr>
      </p:pic>
      <p:pic>
        <p:nvPicPr>
          <p:cNvPr id="5" name="Рисунок 4">
            <a:hlinkClick r:id="rId3" action="ppaction://hlinksldjump" tooltip="Назад"/>
          </p:cNvPr>
          <p:cNvPicPr>
            <a:picLocks noChangeAspect="1"/>
          </p:cNvPicPr>
          <p:nvPr/>
        </p:nvPicPr>
        <p:blipFill>
          <a:blip r:embed="rId6"/>
          <a:stretch/>
        </p:blipFill>
        <p:spPr bwMode="auto">
          <a:xfrm>
            <a:off x="8326316" y="1769823"/>
            <a:ext cx="2091874" cy="2091874"/>
          </a:xfrm>
          <a:prstGeom prst="rect">
            <a:avLst/>
          </a:prstGeom>
        </p:spPr>
      </p:pic>
      <p:sp>
        <p:nvSpPr>
          <p:cNvPr id="6" name="TextBox 5"/>
          <p:cNvSpPr txBox="1"/>
          <p:nvPr/>
        </p:nvSpPr>
        <p:spPr bwMode="auto">
          <a:xfrm>
            <a:off x="2390297" y="3877406"/>
            <a:ext cx="1085554" cy="369204"/>
          </a:xfrm>
          <a:prstGeom prst="rect">
            <a:avLst/>
          </a:prstGeom>
          <a:noFill/>
        </p:spPr>
        <p:txBody>
          <a:bodyPr wrap="none" rtlCol="0">
            <a:spAutoFit/>
          </a:bodyPr>
          <a:lstStyle/>
          <a:p>
            <a:pPr>
              <a:defRPr/>
            </a:pPr>
            <a:r>
              <a:rPr lang="ru-RU" b="1">
                <a:latin typeface="Bookman Old Style"/>
              </a:rPr>
              <a:t>Вперед</a:t>
            </a:r>
          </a:p>
        </p:txBody>
      </p:sp>
      <p:sp>
        <p:nvSpPr>
          <p:cNvPr id="7" name="TextBox 6"/>
          <p:cNvSpPr txBox="1"/>
          <p:nvPr/>
        </p:nvSpPr>
        <p:spPr bwMode="auto">
          <a:xfrm>
            <a:off x="8919764" y="3845528"/>
            <a:ext cx="922047" cy="369204"/>
          </a:xfrm>
          <a:prstGeom prst="rect">
            <a:avLst/>
          </a:prstGeom>
          <a:noFill/>
        </p:spPr>
        <p:txBody>
          <a:bodyPr wrap="none" rtlCol="0">
            <a:spAutoFit/>
          </a:bodyPr>
          <a:lstStyle/>
          <a:p>
            <a:pPr>
              <a:defRPr/>
            </a:pPr>
            <a:r>
              <a:rPr lang="ru-RU" b="1">
                <a:latin typeface="Bookman Old Style"/>
              </a:rPr>
              <a:t>Назад</a:t>
            </a:r>
          </a:p>
        </p:txBody>
      </p:sp>
      <p:sp>
        <p:nvSpPr>
          <p:cNvPr id="8" name="TextBox 7"/>
          <p:cNvSpPr txBox="1"/>
          <p:nvPr/>
        </p:nvSpPr>
        <p:spPr bwMode="auto">
          <a:xfrm flipH="1">
            <a:off x="5630886" y="3879280"/>
            <a:ext cx="1018150" cy="369204"/>
          </a:xfrm>
          <a:prstGeom prst="rect">
            <a:avLst/>
          </a:prstGeom>
          <a:noFill/>
        </p:spPr>
        <p:txBody>
          <a:bodyPr wrap="square" rtlCol="0">
            <a:spAutoFit/>
          </a:bodyPr>
          <a:lstStyle/>
          <a:p>
            <a:pPr algn="ctr">
              <a:defRPr/>
            </a:pPr>
            <a:r>
              <a:rPr lang="ru-RU" b="1">
                <a:latin typeface="Bookman Old Style"/>
              </a:rPr>
              <a:t>Меню</a:t>
            </a:r>
          </a:p>
        </p:txBody>
      </p:sp>
      <p:sp>
        <p:nvSpPr>
          <p:cNvPr id="9" name="TextBox 8"/>
          <p:cNvSpPr txBox="1"/>
          <p:nvPr/>
        </p:nvSpPr>
        <p:spPr bwMode="auto">
          <a:xfrm>
            <a:off x="3869948" y="5812282"/>
            <a:ext cx="4540025" cy="523220"/>
          </a:xfrm>
          <a:prstGeom prst="rect">
            <a:avLst/>
          </a:prstGeom>
          <a:noFill/>
        </p:spPr>
        <p:txBody>
          <a:bodyPr wrap="none" rtlCol="0">
            <a:spAutoFit/>
          </a:bodyPr>
          <a:lstStyle/>
          <a:p>
            <a:pPr>
              <a:defRPr/>
            </a:pPr>
            <a:r>
              <a:rPr lang="ru-RU" sz="2800" b="1">
                <a:latin typeface="a_OldTyper"/>
              </a:rPr>
              <a:t>Приятного просмотра!</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2686" b="12686"/>
          <a:stretch/>
        </a:blipFill>
        <a:effectLst/>
      </p:bgPr>
    </p:bg>
    <p:spTree>
      <p:nvGrpSpPr>
        <p:cNvPr id="1" name=""/>
        <p:cNvGrpSpPr/>
        <p:nvPr/>
      </p:nvGrpSpPr>
      <p:grpSpPr bwMode="auto">
        <a:xfrm>
          <a:off x="0" y="0"/>
          <a:ext cx="0" cy="0"/>
          <a:chOff x="0" y="0"/>
          <a:chExt cx="0" cy="0"/>
        </a:xfrm>
      </p:grpSpPr>
      <p:pic>
        <p:nvPicPr>
          <p:cNvPr id="4" name="Рисунок 3">
            <a:hlinkClick r:id="rId3" action="ppaction://hlinksldjump" tooltip="Нажмите на фотографию"/>
          </p:cNvPr>
          <p:cNvPicPr>
            <a:picLocks noChangeAspect="1"/>
          </p:cNvPicPr>
          <p:nvPr/>
        </p:nvPicPr>
        <p:blipFill>
          <a:blip r:embed="rId4"/>
          <a:stretch/>
        </p:blipFill>
        <p:spPr bwMode="auto">
          <a:xfrm>
            <a:off x="723905" y="1210410"/>
            <a:ext cx="2133600" cy="3048000"/>
          </a:xfrm>
          <a:prstGeom prst="rect">
            <a:avLst/>
          </a:prstGeom>
        </p:spPr>
      </p:pic>
      <p:pic>
        <p:nvPicPr>
          <p:cNvPr id="5" name="Рисунок 4">
            <a:hlinkClick r:id="rId5" action="ppaction://hlinksldjump" tooltip="Нажмите на фотографию"/>
          </p:cNvPr>
          <p:cNvPicPr>
            <a:picLocks noChangeAspect="1"/>
          </p:cNvPicPr>
          <p:nvPr/>
        </p:nvPicPr>
        <p:blipFill>
          <a:blip r:embed="rId6"/>
          <a:stretch/>
        </p:blipFill>
        <p:spPr bwMode="auto">
          <a:xfrm>
            <a:off x="4833574" y="1210410"/>
            <a:ext cx="2295525" cy="3048000"/>
          </a:xfrm>
          <a:prstGeom prst="rect">
            <a:avLst/>
          </a:prstGeom>
        </p:spPr>
      </p:pic>
      <p:pic>
        <p:nvPicPr>
          <p:cNvPr id="6" name="Рисунок 5">
            <a:hlinkClick r:id="rId7" action="ppaction://hlinksldjump" tooltip="Нажмите на фотографию"/>
          </p:cNvPr>
          <p:cNvPicPr>
            <a:picLocks noChangeAspect="1"/>
          </p:cNvPicPr>
          <p:nvPr/>
        </p:nvPicPr>
        <p:blipFill>
          <a:blip r:embed="rId8"/>
          <a:stretch/>
        </p:blipFill>
        <p:spPr bwMode="auto">
          <a:xfrm>
            <a:off x="9105168" y="1210410"/>
            <a:ext cx="2228850" cy="3048000"/>
          </a:xfrm>
          <a:prstGeom prst="rect">
            <a:avLst/>
          </a:prstGeom>
        </p:spPr>
      </p:pic>
      <p:sp>
        <p:nvSpPr>
          <p:cNvPr id="7" name="TextBox 6"/>
          <p:cNvSpPr txBox="1"/>
          <p:nvPr/>
        </p:nvSpPr>
        <p:spPr bwMode="auto">
          <a:xfrm>
            <a:off x="252573" y="4481847"/>
            <a:ext cx="3076263" cy="830997"/>
          </a:xfrm>
          <a:prstGeom prst="rect">
            <a:avLst/>
          </a:prstGeom>
          <a:noFill/>
        </p:spPr>
        <p:txBody>
          <a:bodyPr wrap="square" rtlCol="0">
            <a:spAutoFit/>
          </a:bodyPr>
          <a:lstStyle/>
          <a:p>
            <a:pPr algn="ctr">
              <a:defRPr/>
            </a:pPr>
            <a:r>
              <a:rPr lang="ru-RU" sz="2400" b="1">
                <a:latin typeface="a_OldTyper"/>
              </a:rPr>
              <a:t>Виктор Петрович Астафьев</a:t>
            </a:r>
          </a:p>
        </p:txBody>
      </p:sp>
      <p:sp>
        <p:nvSpPr>
          <p:cNvPr id="8" name="TextBox 7"/>
          <p:cNvSpPr txBox="1"/>
          <p:nvPr/>
        </p:nvSpPr>
        <p:spPr bwMode="auto">
          <a:xfrm>
            <a:off x="4560113" y="4481846"/>
            <a:ext cx="2842445" cy="830997"/>
          </a:xfrm>
          <a:prstGeom prst="rect">
            <a:avLst/>
          </a:prstGeom>
          <a:noFill/>
        </p:spPr>
        <p:txBody>
          <a:bodyPr wrap="none" rtlCol="0">
            <a:spAutoFit/>
          </a:bodyPr>
          <a:lstStyle/>
          <a:p>
            <a:pPr algn="ctr">
              <a:defRPr/>
            </a:pPr>
            <a:r>
              <a:rPr lang="ru-RU" sz="2400" b="1">
                <a:latin typeface="a_OldTyper"/>
              </a:rPr>
              <a:t>Борис Львович </a:t>
            </a:r>
            <a:endParaRPr/>
          </a:p>
          <a:p>
            <a:pPr algn="ctr">
              <a:defRPr/>
            </a:pPr>
            <a:r>
              <a:rPr lang="ru-RU" sz="2400" b="1">
                <a:latin typeface="a_OldTyper"/>
              </a:rPr>
              <a:t>Васильев</a:t>
            </a:r>
          </a:p>
        </p:txBody>
      </p:sp>
      <p:sp>
        <p:nvSpPr>
          <p:cNvPr id="9" name="TextBox 8"/>
          <p:cNvSpPr txBox="1"/>
          <p:nvPr/>
        </p:nvSpPr>
        <p:spPr bwMode="auto">
          <a:xfrm>
            <a:off x="8179363" y="4481845"/>
            <a:ext cx="4012637" cy="830997"/>
          </a:xfrm>
          <a:prstGeom prst="rect">
            <a:avLst/>
          </a:prstGeom>
          <a:noFill/>
        </p:spPr>
        <p:txBody>
          <a:bodyPr wrap="none" rtlCol="0">
            <a:spAutoFit/>
          </a:bodyPr>
          <a:lstStyle/>
          <a:p>
            <a:pPr algn="ctr">
              <a:defRPr/>
            </a:pPr>
            <a:r>
              <a:rPr lang="ru-RU" sz="2400" b="1">
                <a:latin typeface="a_OldTyper"/>
              </a:rPr>
              <a:t>Василь Владимирович</a:t>
            </a:r>
            <a:endParaRPr/>
          </a:p>
          <a:p>
            <a:pPr algn="ctr">
              <a:defRPr/>
            </a:pPr>
            <a:r>
              <a:rPr lang="ru-RU" sz="2400" b="1">
                <a:latin typeface="a_OldTyper"/>
              </a:rPr>
              <a:t> Быков</a:t>
            </a:r>
            <a:endParaRPr/>
          </a:p>
        </p:txBody>
      </p:sp>
      <p:sp>
        <p:nvSpPr>
          <p:cNvPr id="10" name="TextBox 9"/>
          <p:cNvSpPr txBox="1"/>
          <p:nvPr/>
        </p:nvSpPr>
        <p:spPr bwMode="auto">
          <a:xfrm>
            <a:off x="4714360" y="83029"/>
            <a:ext cx="2533950" cy="1015663"/>
          </a:xfrm>
          <a:prstGeom prst="rect">
            <a:avLst/>
          </a:prstGeom>
          <a:noFill/>
        </p:spPr>
        <p:txBody>
          <a:bodyPr wrap="square" rtlCol="0">
            <a:spAutoFit/>
          </a:bodyPr>
          <a:lstStyle/>
          <a:p>
            <a:pPr algn="ctr">
              <a:defRPr/>
            </a:pPr>
            <a:r>
              <a:rPr lang="ru-RU" sz="6000">
                <a:latin typeface="a_OldTyper"/>
              </a:rPr>
              <a:t>Меню</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0317" b="10317"/>
          <a:stretch/>
        </a:blipFill>
        <a:effectLst/>
      </p:bgPr>
    </p:bg>
    <p:spTree>
      <p:nvGrpSpPr>
        <p:cNvPr id="1" name=""/>
        <p:cNvGrpSpPr/>
        <p:nvPr/>
      </p:nvGrpSpPr>
      <p:grpSpPr bwMode="auto">
        <a:xfrm>
          <a:off x="0" y="0"/>
          <a:ext cx="0" cy="0"/>
          <a:chOff x="0" y="0"/>
          <a:chExt cx="0" cy="0"/>
        </a:xfrm>
      </p:grpSpPr>
      <p:pic>
        <p:nvPicPr>
          <p:cNvPr id="15" name="Рисунок 14">
            <a:hlinkClick r:id="rId3" action="ppaction://hlinksldjump"/>
          </p:cNvPr>
          <p:cNvPicPr>
            <a:picLocks noChangeAspect="1"/>
          </p:cNvPicPr>
          <p:nvPr/>
        </p:nvPicPr>
        <p:blipFill>
          <a:blip r:embed="rId4"/>
          <a:srcRect t="28897" b="27614"/>
          <a:stretch/>
        </p:blipFill>
        <p:spPr bwMode="auto">
          <a:xfrm>
            <a:off x="7532804" y="3159730"/>
            <a:ext cx="2981202" cy="1318846"/>
          </a:xfrm>
          <a:prstGeom prst="rect">
            <a:avLst/>
          </a:prstGeom>
        </p:spPr>
      </p:pic>
      <p:pic>
        <p:nvPicPr>
          <p:cNvPr id="9" name="Рисунок 8">
            <a:hlinkClick r:id="rId5" action="ppaction://hlinksldjump"/>
          </p:cNvPr>
          <p:cNvPicPr>
            <a:picLocks noChangeAspect="1"/>
          </p:cNvPicPr>
          <p:nvPr/>
        </p:nvPicPr>
        <p:blipFill>
          <a:blip r:embed="rId4"/>
          <a:srcRect t="28889" b="28998"/>
          <a:stretch/>
        </p:blipFill>
        <p:spPr bwMode="auto">
          <a:xfrm>
            <a:off x="7532800" y="1859956"/>
            <a:ext cx="2981202" cy="1283677"/>
          </a:xfrm>
          <a:prstGeom prst="rect">
            <a:avLst/>
          </a:prstGeom>
        </p:spPr>
      </p:pic>
      <p:pic>
        <p:nvPicPr>
          <p:cNvPr id="8" name="Рисунок 7">
            <a:hlinkClick r:id="rId6" action="ppaction://hlinksldjump"/>
          </p:cNvPr>
          <p:cNvPicPr>
            <a:picLocks noChangeAspect="1"/>
          </p:cNvPicPr>
          <p:nvPr/>
        </p:nvPicPr>
        <p:blipFill>
          <a:blip r:embed="rId7"/>
          <a:srcRect t="31365" b="29982"/>
          <a:stretch/>
        </p:blipFill>
        <p:spPr bwMode="auto">
          <a:xfrm>
            <a:off x="7551977" y="603400"/>
            <a:ext cx="2981325" cy="1178169"/>
          </a:xfrm>
          <a:prstGeom prst="rect">
            <a:avLst/>
          </a:prstGeom>
        </p:spPr>
      </p:pic>
      <p:pic>
        <p:nvPicPr>
          <p:cNvPr id="2" name="Рисунок 1"/>
          <p:cNvPicPr>
            <a:picLocks noChangeAspect="1"/>
          </p:cNvPicPr>
          <p:nvPr/>
        </p:nvPicPr>
        <p:blipFill>
          <a:blip r:embed="rId8"/>
          <a:stretch/>
        </p:blipFill>
        <p:spPr bwMode="auto">
          <a:xfrm>
            <a:off x="1357637" y="411581"/>
            <a:ext cx="3847409" cy="5496298"/>
          </a:xfrm>
          <a:prstGeom prst="rect">
            <a:avLst/>
          </a:prstGeom>
        </p:spPr>
      </p:pic>
      <p:pic>
        <p:nvPicPr>
          <p:cNvPr id="10" name="Рисунок 9"/>
          <p:cNvPicPr>
            <a:picLocks noChangeAspect="1"/>
          </p:cNvPicPr>
          <p:nvPr/>
        </p:nvPicPr>
        <p:blipFill>
          <a:blip r:embed="rId9"/>
          <a:srcRect t="31352" b="12102"/>
          <a:stretch/>
        </p:blipFill>
        <p:spPr bwMode="auto">
          <a:xfrm>
            <a:off x="189131" y="8371465"/>
            <a:ext cx="6226420" cy="2655277"/>
          </a:xfrm>
          <a:prstGeom prst="rect">
            <a:avLst/>
          </a:prstGeom>
        </p:spPr>
      </p:pic>
      <p:sp>
        <p:nvSpPr>
          <p:cNvPr id="3" name="TextBox 2"/>
          <p:cNvSpPr txBox="1"/>
          <p:nvPr/>
        </p:nvSpPr>
        <p:spPr bwMode="auto">
          <a:xfrm>
            <a:off x="7770552" y="961650"/>
            <a:ext cx="2544173" cy="461665"/>
          </a:xfrm>
          <a:prstGeom prst="rect">
            <a:avLst/>
          </a:prstGeom>
          <a:noFill/>
        </p:spPr>
        <p:txBody>
          <a:bodyPr wrap="square" rtlCol="0">
            <a:spAutoFit/>
          </a:bodyPr>
          <a:lstStyle/>
          <a:p>
            <a:pPr algn="ctr">
              <a:defRPr/>
            </a:pPr>
            <a:r>
              <a:rPr lang="ru-RU" sz="2400" b="1" spc="-150">
                <a:latin typeface="Sitka Subheading"/>
              </a:rPr>
              <a:t>Жизненный путь</a:t>
            </a:r>
          </a:p>
        </p:txBody>
      </p:sp>
      <p:sp>
        <p:nvSpPr>
          <p:cNvPr id="7" name="TextBox 6"/>
          <p:cNvSpPr txBox="1"/>
          <p:nvPr/>
        </p:nvSpPr>
        <p:spPr bwMode="auto">
          <a:xfrm>
            <a:off x="8002931" y="2223804"/>
            <a:ext cx="2079415" cy="461665"/>
          </a:xfrm>
          <a:prstGeom prst="rect">
            <a:avLst/>
          </a:prstGeom>
          <a:noFill/>
        </p:spPr>
        <p:txBody>
          <a:bodyPr wrap="none" rtlCol="0">
            <a:spAutoFit/>
          </a:bodyPr>
          <a:lstStyle/>
          <a:p>
            <a:pPr>
              <a:defRPr/>
            </a:pPr>
            <a:r>
              <a:rPr lang="ru-RU" sz="2400" b="1">
                <a:latin typeface="Sitka Subheading"/>
              </a:rPr>
              <a:t>Фотогалерея</a:t>
            </a:r>
            <a:endParaRPr lang="ru-RU" sz="2800" b="1">
              <a:latin typeface="Sitka Subheading"/>
            </a:endParaRPr>
          </a:p>
        </p:txBody>
      </p:sp>
      <p:pic>
        <p:nvPicPr>
          <p:cNvPr id="16" name="Рисунок 15">
            <a:hlinkClick r:id="rId10" action="ppaction://hlinksldjump"/>
          </p:cNvPr>
          <p:cNvPicPr>
            <a:picLocks noChangeAspect="1"/>
          </p:cNvPicPr>
          <p:nvPr/>
        </p:nvPicPr>
        <p:blipFill>
          <a:blip r:embed="rId11"/>
          <a:stretch/>
        </p:blipFill>
        <p:spPr bwMode="auto">
          <a:xfrm>
            <a:off x="7532802" y="4478576"/>
            <a:ext cx="2981202" cy="1316850"/>
          </a:xfrm>
          <a:prstGeom prst="rect">
            <a:avLst/>
          </a:prstGeom>
        </p:spPr>
      </p:pic>
      <p:sp>
        <p:nvSpPr>
          <p:cNvPr id="17" name="TextBox 16"/>
          <p:cNvSpPr txBox="1"/>
          <p:nvPr/>
        </p:nvSpPr>
        <p:spPr bwMode="auto">
          <a:xfrm>
            <a:off x="8300885" y="3500185"/>
            <a:ext cx="1505540" cy="461665"/>
          </a:xfrm>
          <a:prstGeom prst="rect">
            <a:avLst/>
          </a:prstGeom>
          <a:noFill/>
        </p:spPr>
        <p:txBody>
          <a:bodyPr wrap="none" rtlCol="0">
            <a:spAutoFit/>
          </a:bodyPr>
          <a:lstStyle/>
          <a:p>
            <a:pPr>
              <a:defRPr/>
            </a:pPr>
            <a:r>
              <a:rPr lang="ru-RU" sz="2400" b="1">
                <a:latin typeface="Sitka Subheading"/>
              </a:rPr>
              <a:t>Издания</a:t>
            </a:r>
          </a:p>
        </p:txBody>
      </p:sp>
      <p:sp>
        <p:nvSpPr>
          <p:cNvPr id="18" name="TextBox 17"/>
          <p:cNvSpPr txBox="1"/>
          <p:nvPr/>
        </p:nvSpPr>
        <p:spPr bwMode="auto">
          <a:xfrm>
            <a:off x="7993311" y="4851084"/>
            <a:ext cx="2060179" cy="461665"/>
          </a:xfrm>
          <a:prstGeom prst="rect">
            <a:avLst/>
          </a:prstGeom>
          <a:noFill/>
        </p:spPr>
        <p:txBody>
          <a:bodyPr wrap="none" rtlCol="0">
            <a:spAutoFit/>
          </a:bodyPr>
          <a:lstStyle/>
          <a:p>
            <a:pPr>
              <a:defRPr/>
            </a:pPr>
            <a:r>
              <a:rPr lang="ru-RU" sz="2400" b="1">
                <a:latin typeface="Sitka Subheading"/>
              </a:rPr>
              <a:t>Книги о нем</a:t>
            </a:r>
          </a:p>
        </p:txBody>
      </p:sp>
      <p:pic>
        <p:nvPicPr>
          <p:cNvPr id="4" name="Рисунок 3"/>
          <p:cNvPicPr>
            <a:picLocks noChangeAspect="1"/>
          </p:cNvPicPr>
          <p:nvPr/>
        </p:nvPicPr>
        <p:blipFill>
          <a:blip r:embed="rId12"/>
          <a:stretch/>
        </p:blipFill>
        <p:spPr bwMode="auto">
          <a:xfrm>
            <a:off x="1559215" y="4655557"/>
            <a:ext cx="5513075" cy="2811170"/>
          </a:xfrm>
          <a:prstGeom prst="rect">
            <a:avLst/>
          </a:prstGeom>
        </p:spPr>
      </p:pic>
      <p:pic>
        <p:nvPicPr>
          <p:cNvPr id="11" name="Рисунок 10">
            <a:hlinkClick r:id="rId13" action="ppaction://hlinksldjump" tooltip="Меню"/>
          </p:cNvPr>
          <p:cNvPicPr>
            <a:picLocks noChangeAspect="1"/>
          </p:cNvPicPr>
          <p:nvPr/>
        </p:nvPicPr>
        <p:blipFill>
          <a:blip r:embed="rId14"/>
          <a:stretch/>
        </p:blipFill>
        <p:spPr bwMode="auto">
          <a:xfrm>
            <a:off x="0" y="0"/>
            <a:ext cx="1227204" cy="109985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sp>
        <p:nvSpPr>
          <p:cNvPr id="4" name="Скругленный прямоугольник 3"/>
          <p:cNvSpPr/>
          <p:nvPr/>
        </p:nvSpPr>
        <p:spPr bwMode="auto">
          <a:xfrm>
            <a:off x="-550605" y="-592867"/>
            <a:ext cx="13204721" cy="7806813"/>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Прямоугольник 1"/>
          <p:cNvSpPr/>
          <p:nvPr/>
        </p:nvSpPr>
        <p:spPr bwMode="auto">
          <a:xfrm>
            <a:off x="108156" y="1222755"/>
            <a:ext cx="11887200" cy="4893647"/>
          </a:xfrm>
          <a:prstGeom prst="rect">
            <a:avLst/>
          </a:prstGeom>
        </p:spPr>
        <p:txBody>
          <a:bodyPr wrap="square">
            <a:spAutoFit/>
          </a:bodyPr>
          <a:lstStyle/>
          <a:p>
            <a:pPr algn="just">
              <a:defRPr/>
            </a:pPr>
            <a:r>
              <a:rPr lang="ru-RU" sz="2400">
                <a:latin typeface="Sitka Subheading"/>
              </a:rPr>
              <a:t>Советский писатель, прозаик и эссеист. Родился 1 мая 1924 года недалеко от Красноярска, в селе Овсянка. Родители Астафьева была раскулачены, а отец, Петр Астафьев, вскоре попал в тюрьму.</a:t>
            </a:r>
            <a:endParaRPr/>
          </a:p>
          <a:p>
            <a:pPr algn="just">
              <a:defRPr/>
            </a:pPr>
            <a:r>
              <a:rPr lang="ru-RU" sz="2400">
                <a:latin typeface="Sitka Subheading"/>
              </a:rPr>
              <a:t>Мать, Лидия Ильинична, утонула в очередной переправе на пути к мужу. В результате мальчика воспитали бабушка с дедушкой по материнской линии. О детских годах он вспоминал с теплотой и позже рассказал о них в своей автобиографии «Последний поклон».</a:t>
            </a:r>
            <a:endParaRPr/>
          </a:p>
          <a:p>
            <a:pPr algn="just">
              <a:defRPr/>
            </a:pPr>
            <a:r>
              <a:rPr lang="ru-RU" sz="2400">
                <a:latin typeface="Sitka Subheading"/>
              </a:rPr>
              <a:t>Когда отец Виктора вышел на свободу, то женился повторно и уже с двумя сыновьями решил поехать на заработки в сторону севера. Заключив договор с рыбзаводом в Игарке, Петр Астафьев взял с собой на работу и сына. Однако вскоре отец заболел и попал в больницу. Виктор оказался выброшенным на улицу мачехой и вынужден был выживать. Несколько месяцев он прожил в заброшенном здании, а затем его определили в детский дом. </a:t>
            </a:r>
          </a:p>
        </p:txBody>
      </p:sp>
      <p:pic>
        <p:nvPicPr>
          <p:cNvPr id="3" name="Рисунок 2">
            <a:hlinkClick r:id="rId3" action="ppaction://hlinksldjump" tooltip="Вперед"/>
          </p:cNvPr>
          <p:cNvPicPr>
            <a:picLocks noChangeAspect="1"/>
          </p:cNvPicPr>
          <p:nvPr/>
        </p:nvPicPr>
        <p:blipFill>
          <a:blip r:embed="rId4"/>
          <a:stretch/>
        </p:blipFill>
        <p:spPr bwMode="auto">
          <a:xfrm>
            <a:off x="10965779" y="5624587"/>
            <a:ext cx="1226221" cy="1233413"/>
          </a:xfrm>
          <a:prstGeom prst="rect">
            <a:avLst/>
          </a:prstGeom>
        </p:spPr>
      </p:pic>
      <p:pic>
        <p:nvPicPr>
          <p:cNvPr id="5" name="Рисунок 4">
            <a:hlinkClick r:id="rId5" action="ppaction://hlinksldjump" tooltip="Меню"/>
          </p:cNvPr>
          <p:cNvPicPr>
            <a:picLocks noChangeAspect="1"/>
          </p:cNvPicPr>
          <p:nvPr/>
        </p:nvPicPr>
        <p:blipFill>
          <a:blip r:embed="rId6"/>
          <a:stretch/>
        </p:blipFill>
        <p:spPr bwMode="auto">
          <a:xfrm>
            <a:off x="0" y="0"/>
            <a:ext cx="1225402" cy="10973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sp>
        <p:nvSpPr>
          <p:cNvPr id="3" name="Скругленный прямоугольник 2"/>
          <p:cNvSpPr/>
          <p:nvPr/>
        </p:nvSpPr>
        <p:spPr bwMode="auto">
          <a:xfrm>
            <a:off x="-816080" y="-353963"/>
            <a:ext cx="13883149" cy="7737987"/>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Прямоугольник 1"/>
          <p:cNvSpPr/>
          <p:nvPr/>
        </p:nvSpPr>
        <p:spPr bwMode="auto">
          <a:xfrm>
            <a:off x="577974" y="1252874"/>
            <a:ext cx="11095043" cy="4524315"/>
          </a:xfrm>
          <a:prstGeom prst="rect">
            <a:avLst/>
          </a:prstGeom>
        </p:spPr>
        <p:txBody>
          <a:bodyPr wrap="square">
            <a:spAutoFit/>
          </a:bodyPr>
          <a:lstStyle/>
          <a:p>
            <a:pPr algn="just">
              <a:defRPr/>
            </a:pPr>
            <a:r>
              <a:rPr lang="ru-RU" sz="2400">
                <a:latin typeface="Sitka Subheading"/>
              </a:rPr>
              <a:t>В возрасте 18 лет он поступил добровольцем в армию и проходил военную подготовку в Новосибирске. В конце войны получил тяжелое ранение, после чего был переведен в Западную Украину.</a:t>
            </a:r>
            <a:endParaRPr/>
          </a:p>
          <a:p>
            <a:pPr algn="just">
              <a:defRPr/>
            </a:pPr>
            <a:r>
              <a:rPr lang="ru-RU" sz="2400">
                <a:latin typeface="Sitka Subheading"/>
              </a:rPr>
              <a:t>В 1945 году Астафьев демобилизовался и через несколько месяцев женился.</a:t>
            </a:r>
            <a:endParaRPr/>
          </a:p>
          <a:p>
            <a:pPr algn="just">
              <a:defRPr/>
            </a:pPr>
            <a:r>
              <a:rPr lang="ru-RU" sz="2400">
                <a:latin typeface="Sitka Subheading"/>
              </a:rPr>
              <a:t>Жена  Мария Корякина, писательница, и бывший фронтовик начали совместную жизнь на Урале, в городе Чусовом. У них родилось трое детей, старшая дочь умерла во младенчестве, затем появились на свет еще одна дочь и сын. Виктор брался за любую работу, чтобы прокормить семью. В 1951 году, когда он работал в редакции "Чусовского рабочего", вышел его первый рассказ. А уже в 58-м Астафьев стал членом Союза писателей СССР.</a:t>
            </a:r>
            <a:endParaRPr/>
          </a:p>
          <a:p>
            <a:pPr algn="just">
              <a:defRPr/>
            </a:pPr>
            <a:r>
              <a:rPr lang="ru-RU" sz="2400">
                <a:latin typeface="Sitka Subheading"/>
              </a:rPr>
              <a:t>1980 году он вернулся в родной Красноярск, где и скончался 29 ноября 2001 года.</a:t>
            </a:r>
          </a:p>
        </p:txBody>
      </p:sp>
      <p:pic>
        <p:nvPicPr>
          <p:cNvPr id="5" name="Рисунок 4">
            <a:hlinkClick r:id="rId3" action="ppaction://hlinksldjump" tooltip="Назад"/>
          </p:cNvPr>
          <p:cNvPicPr>
            <a:picLocks noChangeAspect="1"/>
          </p:cNvPicPr>
          <p:nvPr/>
        </p:nvPicPr>
        <p:blipFill>
          <a:blip r:embed="rId4"/>
          <a:stretch/>
        </p:blipFill>
        <p:spPr bwMode="auto">
          <a:xfrm>
            <a:off x="107254" y="-88150"/>
            <a:ext cx="1268874" cy="1268874"/>
          </a:xfrm>
          <a:prstGeom prst="rect">
            <a:avLst/>
          </a:prstGeom>
        </p:spPr>
      </p:pic>
      <p:pic>
        <p:nvPicPr>
          <p:cNvPr id="6" name="Рисунок 5">
            <a:hlinkClick r:id="rId5" action="ppaction://hlinksldjump" tooltip="Меню"/>
          </p:cNvPr>
          <p:cNvPicPr>
            <a:picLocks noChangeAspect="1"/>
          </p:cNvPicPr>
          <p:nvPr/>
        </p:nvPicPr>
        <p:blipFill>
          <a:blip r:embed="rId6"/>
          <a:stretch/>
        </p:blipFill>
        <p:spPr bwMode="auto">
          <a:xfrm>
            <a:off x="1686761" y="0"/>
            <a:ext cx="1225402" cy="10973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графию"/>
          </p:cNvPr>
          <p:cNvPicPr>
            <a:picLocks noChangeAspect="1"/>
          </p:cNvPicPr>
          <p:nvPr/>
        </p:nvPicPr>
        <p:blipFill>
          <a:blip r:embed="rId4"/>
          <a:stretch/>
        </p:blipFill>
        <p:spPr bwMode="auto">
          <a:xfrm>
            <a:off x="538270" y="279816"/>
            <a:ext cx="5168428" cy="6298367"/>
          </a:xfrm>
          <a:prstGeom prst="rect">
            <a:avLst/>
          </a:prstGeom>
        </p:spPr>
      </p:pic>
      <p:sp>
        <p:nvSpPr>
          <p:cNvPr id="4" name="Прямоугольник 3"/>
          <p:cNvSpPr/>
          <p:nvPr/>
        </p:nvSpPr>
        <p:spPr bwMode="auto">
          <a:xfrm>
            <a:off x="6150582" y="2278015"/>
            <a:ext cx="5994227" cy="1737720"/>
          </a:xfrm>
          <a:prstGeom prst="rect">
            <a:avLst/>
          </a:prstGeom>
        </p:spPr>
        <p:txBody>
          <a:bodyPr wrap="square">
            <a:spAutoFit/>
          </a:bodyPr>
          <a:lstStyle/>
          <a:p>
            <a:pPr algn="ctr">
              <a:defRPr/>
            </a:pPr>
            <a:r>
              <a:rPr lang="ru-RU" sz="3600" i="1">
                <a:latin typeface="a_OldTyper"/>
              </a:rPr>
              <a:t>Виктор Астафьев с родителями,</a:t>
            </a:r>
            <a:endParaRPr sz="3600" i="1"/>
          </a:p>
          <a:p>
            <a:pPr algn="ctr">
              <a:defRPr/>
            </a:pPr>
            <a:r>
              <a:rPr lang="ru-RU" sz="3600" i="1">
                <a:latin typeface="a_OldTyper"/>
              </a:rPr>
              <a:t>1931 г.</a:t>
            </a:r>
            <a:endParaRPr sz="3600" i="1"/>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графию"/>
          </p:cNvPr>
          <p:cNvPicPr>
            <a:picLocks noChangeAspect="1"/>
          </p:cNvPicPr>
          <p:nvPr/>
        </p:nvPicPr>
        <p:blipFill>
          <a:blip r:embed="rId4"/>
          <a:stretch/>
        </p:blipFill>
        <p:spPr bwMode="auto">
          <a:xfrm>
            <a:off x="537171" y="325409"/>
            <a:ext cx="4426080" cy="5925826"/>
          </a:xfrm>
          <a:prstGeom prst="rect">
            <a:avLst/>
          </a:prstGeom>
        </p:spPr>
      </p:pic>
      <p:sp>
        <p:nvSpPr>
          <p:cNvPr id="3" name="Прямоугольник 2"/>
          <p:cNvSpPr/>
          <p:nvPr/>
        </p:nvSpPr>
        <p:spPr bwMode="auto">
          <a:xfrm>
            <a:off x="6564432" y="2443028"/>
            <a:ext cx="4179619" cy="1737720"/>
          </a:xfrm>
          <a:prstGeom prst="rect">
            <a:avLst/>
          </a:prstGeom>
        </p:spPr>
        <p:txBody>
          <a:bodyPr wrap="none">
            <a:spAutoFit/>
          </a:bodyPr>
          <a:lstStyle/>
          <a:p>
            <a:pPr algn="ctr">
              <a:defRPr/>
            </a:pPr>
            <a:r>
              <a:rPr lang="ru-RU" sz="3600" i="1">
                <a:latin typeface="a_OldTyper"/>
              </a:rPr>
              <a:t>Виктор Петрович</a:t>
            </a:r>
            <a:endParaRPr sz="3600" i="1">
              <a:latin typeface="a_OldTyper"/>
            </a:endParaRPr>
          </a:p>
          <a:p>
            <a:pPr algn="ctr">
              <a:defRPr/>
            </a:pPr>
            <a:r>
              <a:rPr lang="ru-RU" sz="3600" i="1">
                <a:latin typeface="a_OldTyper"/>
              </a:rPr>
              <a:t> в подростковом </a:t>
            </a:r>
            <a:endParaRPr sz="3600" i="1">
              <a:latin typeface="a_OldTyper"/>
            </a:endParaRPr>
          </a:p>
          <a:p>
            <a:pPr algn="ctr">
              <a:defRPr/>
            </a:pPr>
            <a:r>
              <a:rPr lang="ru-RU" sz="3600" i="1">
                <a:latin typeface="a_OldTyper"/>
              </a:rPr>
              <a:t>возрасте</a:t>
            </a:r>
            <a:endParaRPr sz="2800" i="1">
              <a:latin typeface="a_OldTyper"/>
            </a:endParaRPr>
          </a:p>
        </p:txBody>
      </p:sp>
      <p:pic>
        <p:nvPicPr>
          <p:cNvPr id="5" name="Рисунок 4">
            <a:hlinkClick r:id="rId5" action="ppaction://hlinksldjump" tooltip="Назад"/>
          </p:cNvPr>
          <p:cNvPicPr>
            <a:picLocks noChangeAspect="1"/>
          </p:cNvPicPr>
          <p:nvPr/>
        </p:nvPicPr>
        <p:blipFill>
          <a:blip r:embed="rId6"/>
          <a:stretch/>
        </p:blipFill>
        <p:spPr bwMode="auto">
          <a:xfrm>
            <a:off x="-96867" y="-84041"/>
            <a:ext cx="1268078" cy="12680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графию"/>
          </p:cNvPr>
          <p:cNvPicPr>
            <a:picLocks noChangeAspect="1"/>
          </p:cNvPicPr>
          <p:nvPr/>
        </p:nvPicPr>
        <p:blipFill>
          <a:blip r:embed="rId4"/>
          <a:stretch/>
        </p:blipFill>
        <p:spPr bwMode="auto">
          <a:xfrm>
            <a:off x="2682924" y="501565"/>
            <a:ext cx="6826150" cy="4623951"/>
          </a:xfrm>
          <a:prstGeom prst="rect">
            <a:avLst/>
          </a:prstGeom>
        </p:spPr>
      </p:pic>
      <p:sp>
        <p:nvSpPr>
          <p:cNvPr id="3" name="Прямоугольник 2"/>
          <p:cNvSpPr/>
          <p:nvPr/>
        </p:nvSpPr>
        <p:spPr bwMode="auto">
          <a:xfrm>
            <a:off x="2012071" y="5366152"/>
            <a:ext cx="8469834" cy="1371960"/>
          </a:xfrm>
          <a:prstGeom prst="rect">
            <a:avLst/>
          </a:prstGeom>
        </p:spPr>
        <p:txBody>
          <a:bodyPr wrap="square">
            <a:spAutoFit/>
          </a:bodyPr>
          <a:lstStyle/>
          <a:p>
            <a:pPr algn="ctr">
              <a:defRPr/>
            </a:pPr>
            <a:r>
              <a:rPr lang="ru-RU" sz="2800" i="1">
                <a:latin typeface="a_OldTyper"/>
              </a:rPr>
              <a:t>В детском доме. Слева направо: Виктор Астафьев, Виктор Достовалов, Николай Березин; Игарка, 1941 г.</a:t>
            </a:r>
            <a:endParaRPr lang="ru-RU" sz="2800">
              <a:latin typeface="a_OldTyper"/>
            </a:endParaRPr>
          </a:p>
        </p:txBody>
      </p:sp>
      <p:pic>
        <p:nvPicPr>
          <p:cNvPr id="4" name="Рисунок 3">
            <a:hlinkClick r:id="rId5" action="ppaction://hlinksldjump" tooltip="Назад"/>
          </p:cNvPr>
          <p:cNvPicPr>
            <a:picLocks noChangeAspect="1"/>
          </p:cNvPicPr>
          <p:nvPr/>
        </p:nvPicPr>
        <p:blipFill>
          <a:blip r:embed="rId6"/>
          <a:stretch/>
        </p:blipFill>
        <p:spPr bwMode="auto">
          <a:xfrm>
            <a:off x="0" y="-65934"/>
            <a:ext cx="1268078" cy="12680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графию"/>
          </p:cNvPr>
          <p:cNvPicPr>
            <a:picLocks noChangeAspect="1"/>
          </p:cNvPicPr>
          <p:nvPr/>
        </p:nvPicPr>
        <p:blipFill>
          <a:blip r:embed="rId4"/>
          <a:stretch/>
        </p:blipFill>
        <p:spPr bwMode="auto">
          <a:xfrm>
            <a:off x="2517239" y="207950"/>
            <a:ext cx="6911335" cy="4980422"/>
          </a:xfrm>
          <a:prstGeom prst="rect">
            <a:avLst/>
          </a:prstGeom>
        </p:spPr>
      </p:pic>
      <p:sp>
        <p:nvSpPr>
          <p:cNvPr id="3" name="Прямоугольник 2"/>
          <p:cNvSpPr/>
          <p:nvPr/>
        </p:nvSpPr>
        <p:spPr bwMode="auto">
          <a:xfrm>
            <a:off x="1777593" y="5327295"/>
            <a:ext cx="8390988" cy="945239"/>
          </a:xfrm>
          <a:prstGeom prst="rect">
            <a:avLst/>
          </a:prstGeom>
        </p:spPr>
        <p:txBody>
          <a:bodyPr wrap="square">
            <a:spAutoFit/>
          </a:bodyPr>
          <a:lstStyle/>
          <a:p>
            <a:pPr algn="ctr">
              <a:defRPr/>
            </a:pPr>
            <a:r>
              <a:rPr lang="ru-RU" sz="2800" i="1">
                <a:latin typeface="a_OldTyper"/>
              </a:rPr>
              <a:t>Виктор Астафьев среди учащихся железнодорожного училища, 1942 г</a:t>
            </a:r>
            <a:endParaRPr sz="2800" i="1">
              <a:latin typeface="a_OldTyper"/>
            </a:endParaRPr>
          </a:p>
        </p:txBody>
      </p:sp>
      <p:pic>
        <p:nvPicPr>
          <p:cNvPr id="4" name="Рисунок 3">
            <a:hlinkClick r:id="rId5" action="ppaction://hlinksldjump" tooltip="Назад"/>
          </p:cNvPr>
          <p:cNvPicPr>
            <a:picLocks noChangeAspect="1"/>
          </p:cNvPicPr>
          <p:nvPr/>
        </p:nvPicPr>
        <p:blipFill>
          <a:blip r:embed="rId6"/>
          <a:stretch/>
        </p:blipFill>
        <p:spPr bwMode="auto">
          <a:xfrm>
            <a:off x="0" y="-65433"/>
            <a:ext cx="1268078" cy="12680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графию"/>
          </p:cNvPr>
          <p:cNvPicPr>
            <a:picLocks noChangeAspect="1"/>
          </p:cNvPicPr>
          <p:nvPr/>
        </p:nvPicPr>
        <p:blipFill>
          <a:blip r:embed="rId4"/>
          <a:stretch/>
        </p:blipFill>
        <p:spPr bwMode="auto">
          <a:xfrm>
            <a:off x="1015695" y="463868"/>
            <a:ext cx="5236918" cy="5736832"/>
          </a:xfrm>
          <a:prstGeom prst="rect">
            <a:avLst/>
          </a:prstGeom>
        </p:spPr>
      </p:pic>
      <p:sp>
        <p:nvSpPr>
          <p:cNvPr id="3" name="Прямоугольник 2"/>
          <p:cNvSpPr/>
          <p:nvPr/>
        </p:nvSpPr>
        <p:spPr bwMode="auto">
          <a:xfrm>
            <a:off x="6848642" y="1955094"/>
            <a:ext cx="5075863" cy="1189079"/>
          </a:xfrm>
          <a:prstGeom prst="rect">
            <a:avLst/>
          </a:prstGeom>
        </p:spPr>
        <p:txBody>
          <a:bodyPr wrap="square">
            <a:spAutoFit/>
          </a:bodyPr>
          <a:lstStyle/>
          <a:p>
            <a:pPr algn="ctr">
              <a:defRPr/>
            </a:pPr>
            <a:r>
              <a:rPr lang="ru-RU" sz="3600" i="1">
                <a:latin typeface="a_OldTyper"/>
              </a:rPr>
              <a:t>Виктор Петрович </a:t>
            </a:r>
            <a:endParaRPr sz="3600" i="1">
              <a:latin typeface="a_OldTyper"/>
            </a:endParaRPr>
          </a:p>
          <a:p>
            <a:pPr algn="ctr">
              <a:defRPr/>
            </a:pPr>
            <a:r>
              <a:rPr lang="ru-RU" sz="3600" i="1">
                <a:latin typeface="a_OldTyper"/>
              </a:rPr>
              <a:t>на службе в армии</a:t>
            </a:r>
            <a:endParaRPr sz="3600" i="1">
              <a:latin typeface="a_OldTyper"/>
            </a:endParaRPr>
          </a:p>
        </p:txBody>
      </p:sp>
      <p:pic>
        <p:nvPicPr>
          <p:cNvPr id="4" name="Рисунок 3">
            <a:hlinkClick r:id="rId5" action="ppaction://hlinksldjump" tooltip="Назад"/>
          </p:cNvPr>
          <p:cNvPicPr>
            <a:picLocks noChangeAspect="1"/>
          </p:cNvPicPr>
          <p:nvPr/>
        </p:nvPicPr>
        <p:blipFill>
          <a:blip r:embed="rId6"/>
          <a:stretch/>
        </p:blipFill>
        <p:spPr bwMode="auto">
          <a:xfrm>
            <a:off x="-78760" y="0"/>
            <a:ext cx="1268078" cy="12680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Вперед"/>
          </p:cNvPr>
          <p:cNvPicPr>
            <a:picLocks noChangeAspect="1"/>
          </p:cNvPicPr>
          <p:nvPr/>
        </p:nvPicPr>
        <p:blipFill>
          <a:blip r:embed="rId4"/>
          <a:stretch/>
        </p:blipFill>
        <p:spPr bwMode="auto">
          <a:xfrm>
            <a:off x="1311873" y="614871"/>
            <a:ext cx="4011516" cy="5505164"/>
          </a:xfrm>
          <a:prstGeom prst="rect">
            <a:avLst/>
          </a:prstGeom>
        </p:spPr>
      </p:pic>
      <p:sp>
        <p:nvSpPr>
          <p:cNvPr id="3" name="Прямоугольник 2"/>
          <p:cNvSpPr/>
          <p:nvPr/>
        </p:nvSpPr>
        <p:spPr bwMode="auto">
          <a:xfrm>
            <a:off x="5773615" y="2516878"/>
            <a:ext cx="6097079" cy="2286360"/>
          </a:xfrm>
          <a:prstGeom prst="rect">
            <a:avLst/>
          </a:prstGeom>
        </p:spPr>
        <p:txBody>
          <a:bodyPr>
            <a:spAutoFit/>
          </a:bodyPr>
          <a:lstStyle/>
          <a:p>
            <a:pPr algn="ctr">
              <a:defRPr/>
            </a:pPr>
            <a:r>
              <a:rPr lang="ru-RU" sz="3600" i="1">
                <a:latin typeface="a_OldTyper"/>
              </a:rPr>
              <a:t>Виктор Петрович Астафьев и его жена Мария Семёновна,  </a:t>
            </a:r>
            <a:endParaRPr sz="2000" i="1"/>
          </a:p>
          <a:p>
            <a:pPr algn="ctr">
              <a:defRPr/>
            </a:pPr>
            <a:r>
              <a:rPr lang="ru-RU" sz="3600" i="1">
                <a:latin typeface="a_OldTyper"/>
              </a:rPr>
              <a:t>1946 г.</a:t>
            </a:r>
            <a:endParaRPr sz="3600" i="1">
              <a:latin typeface="a_OldTyper"/>
            </a:endParaRPr>
          </a:p>
        </p:txBody>
      </p:sp>
      <p:pic>
        <p:nvPicPr>
          <p:cNvPr id="4" name="Рисунок 3">
            <a:hlinkClick r:id="rId5" action="ppaction://hlinksldjump" tooltip="Назад"/>
          </p:cNvPr>
          <p:cNvPicPr>
            <a:picLocks noChangeAspect="1"/>
          </p:cNvPicPr>
          <p:nvPr/>
        </p:nvPicPr>
        <p:blipFill>
          <a:blip r:embed="rId6"/>
          <a:stretch/>
        </p:blipFill>
        <p:spPr bwMode="auto">
          <a:xfrm>
            <a:off x="0" y="-19168"/>
            <a:ext cx="1268078" cy="12680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графию"/>
          </p:cNvPr>
          <p:cNvPicPr>
            <a:picLocks noChangeAspect="1"/>
          </p:cNvPicPr>
          <p:nvPr/>
        </p:nvPicPr>
        <p:blipFill>
          <a:blip r:embed="rId4"/>
          <a:stretch/>
        </p:blipFill>
        <p:spPr bwMode="auto">
          <a:xfrm>
            <a:off x="2840429" y="319861"/>
            <a:ext cx="7073850" cy="4720626"/>
          </a:xfrm>
          <a:prstGeom prst="rect">
            <a:avLst/>
          </a:prstGeom>
        </p:spPr>
      </p:pic>
      <p:sp>
        <p:nvSpPr>
          <p:cNvPr id="3" name="Прямоугольник 2"/>
          <p:cNvSpPr/>
          <p:nvPr/>
        </p:nvSpPr>
        <p:spPr bwMode="auto">
          <a:xfrm>
            <a:off x="2240220" y="5454221"/>
            <a:ext cx="8274984" cy="640440"/>
          </a:xfrm>
          <a:prstGeom prst="rect">
            <a:avLst/>
          </a:prstGeom>
        </p:spPr>
        <p:txBody>
          <a:bodyPr wrap="none">
            <a:spAutoFit/>
          </a:bodyPr>
          <a:lstStyle/>
          <a:p>
            <a:pPr algn="ctr">
              <a:defRPr/>
            </a:pPr>
            <a:r>
              <a:rPr lang="ru-RU" sz="3600" i="1">
                <a:latin typeface="a_OldTyper"/>
              </a:rPr>
              <a:t>Виктор Астафьев с женой и детьми</a:t>
            </a:r>
            <a:endParaRPr lang="ru-RU" sz="3600">
              <a:latin typeface="a_OldTyper"/>
            </a:endParaRPr>
          </a:p>
        </p:txBody>
      </p:sp>
      <p:pic>
        <p:nvPicPr>
          <p:cNvPr id="4" name="Рисунок 3">
            <a:hlinkClick r:id="rId5" action="ppaction://hlinksldjump" tooltip="Назад"/>
          </p:cNvPr>
          <p:cNvPicPr>
            <a:picLocks noChangeAspect="1"/>
          </p:cNvPicPr>
          <p:nvPr/>
        </p:nvPicPr>
        <p:blipFill>
          <a:blip r:embed="rId6"/>
          <a:stretch/>
        </p:blipFill>
        <p:spPr bwMode="auto">
          <a:xfrm>
            <a:off x="0" y="63373"/>
            <a:ext cx="1268078" cy="12680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3"/>
          <a:stretch/>
        </p:blipFill>
        <p:spPr bwMode="auto">
          <a:xfrm>
            <a:off x="2206808" y="450034"/>
            <a:ext cx="8364275" cy="4431456"/>
          </a:xfrm>
          <a:prstGeom prst="rect">
            <a:avLst/>
          </a:prstGeom>
        </p:spPr>
      </p:pic>
      <p:sp>
        <p:nvSpPr>
          <p:cNvPr id="3" name="Прямоугольник 2"/>
          <p:cNvSpPr/>
          <p:nvPr/>
        </p:nvSpPr>
        <p:spPr bwMode="auto">
          <a:xfrm>
            <a:off x="2857500" y="5019093"/>
            <a:ext cx="7063252" cy="1371960"/>
          </a:xfrm>
          <a:prstGeom prst="rect">
            <a:avLst/>
          </a:prstGeom>
        </p:spPr>
        <p:txBody>
          <a:bodyPr wrap="square">
            <a:spAutoFit/>
          </a:bodyPr>
          <a:lstStyle/>
          <a:p>
            <a:pPr algn="ctr">
              <a:defRPr/>
            </a:pPr>
            <a:r>
              <a:rPr lang="ru-RU" sz="2800" i="1">
                <a:latin typeface="a_OldTyper"/>
              </a:rPr>
              <a:t>Виктор Петрович Астафьев с коллегами по газете «Чусовской рабочий», 1950-е годы</a:t>
            </a:r>
            <a:endParaRPr sz="2800" i="1">
              <a:latin typeface="a_OldTyper"/>
            </a:endParaRPr>
          </a:p>
        </p:txBody>
      </p:sp>
      <p:pic>
        <p:nvPicPr>
          <p:cNvPr id="4" name="Рисунок 3">
            <a:hlinkClick r:id="rId4" action="ppaction://hlinksldjump" tooltip="Назад"/>
          </p:cNvPr>
          <p:cNvPicPr>
            <a:picLocks noChangeAspect="1"/>
          </p:cNvPicPr>
          <p:nvPr/>
        </p:nvPicPr>
        <p:blipFill>
          <a:blip r:embed="rId5"/>
          <a:stretch/>
        </p:blipFill>
        <p:spPr bwMode="auto">
          <a:xfrm>
            <a:off x="0" y="0"/>
            <a:ext cx="1268078" cy="1268078"/>
          </a:xfrm>
          <a:prstGeom prst="rect">
            <a:avLst/>
          </a:prstGeom>
        </p:spPr>
      </p:pic>
      <p:pic>
        <p:nvPicPr>
          <p:cNvPr id="5" name="Рисунок 4">
            <a:hlinkClick r:id="rId6" action="ppaction://hlinksldjump" tooltip="Меню"/>
          </p:cNvPr>
          <p:cNvPicPr>
            <a:picLocks noChangeAspect="1"/>
          </p:cNvPicPr>
          <p:nvPr/>
        </p:nvPicPr>
        <p:blipFill>
          <a:blip r:embed="rId7"/>
          <a:stretch/>
        </p:blipFill>
        <p:spPr bwMode="auto">
          <a:xfrm>
            <a:off x="0" y="1268078"/>
            <a:ext cx="1225402" cy="10973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книгу"/>
          </p:cNvPr>
          <p:cNvPicPr>
            <a:picLocks noChangeAspect="1"/>
          </p:cNvPicPr>
          <p:nvPr/>
        </p:nvPicPr>
        <p:blipFill>
          <a:blip r:embed="rId4"/>
          <a:stretch/>
        </p:blipFill>
        <p:spPr bwMode="auto">
          <a:xfrm>
            <a:off x="1152175" y="278291"/>
            <a:ext cx="1956986" cy="3048264"/>
          </a:xfrm>
          <a:prstGeom prst="rect">
            <a:avLst/>
          </a:prstGeom>
        </p:spPr>
      </p:pic>
      <p:pic>
        <p:nvPicPr>
          <p:cNvPr id="3" name="Рисунок 2">
            <a:hlinkClick r:id="rId5" action="ppaction://hlinksldjump" tooltip="Нажмите на книгу"/>
          </p:cNvPr>
          <p:cNvPicPr>
            <a:picLocks noChangeAspect="1"/>
          </p:cNvPicPr>
          <p:nvPr/>
        </p:nvPicPr>
        <p:blipFill>
          <a:blip r:embed="rId6"/>
          <a:stretch/>
        </p:blipFill>
        <p:spPr bwMode="auto">
          <a:xfrm>
            <a:off x="4849277" y="278291"/>
            <a:ext cx="2011854" cy="3048264"/>
          </a:xfrm>
          <a:prstGeom prst="rect">
            <a:avLst/>
          </a:prstGeom>
        </p:spPr>
      </p:pic>
      <p:pic>
        <p:nvPicPr>
          <p:cNvPr id="4" name="Рисунок 3">
            <a:hlinkClick r:id="rId7" action="ppaction://hlinksldjump" tooltip="Нажмите на книгу"/>
          </p:cNvPr>
          <p:cNvPicPr>
            <a:picLocks noChangeAspect="1"/>
          </p:cNvPicPr>
          <p:nvPr/>
        </p:nvPicPr>
        <p:blipFill>
          <a:blip r:embed="rId8"/>
          <a:stretch/>
        </p:blipFill>
        <p:spPr bwMode="auto">
          <a:xfrm>
            <a:off x="8300904" y="278291"/>
            <a:ext cx="2078916" cy="3048264"/>
          </a:xfrm>
          <a:prstGeom prst="rect">
            <a:avLst/>
          </a:prstGeom>
        </p:spPr>
      </p:pic>
      <p:pic>
        <p:nvPicPr>
          <p:cNvPr id="5" name="Рисунок 4">
            <a:hlinkClick r:id="rId9" action="ppaction://hlinksldjump" tooltip="Нажмите на книгу"/>
          </p:cNvPr>
          <p:cNvPicPr>
            <a:picLocks noChangeAspect="1"/>
          </p:cNvPicPr>
          <p:nvPr/>
        </p:nvPicPr>
        <p:blipFill>
          <a:blip r:embed="rId10"/>
          <a:stretch/>
        </p:blipFill>
        <p:spPr bwMode="auto">
          <a:xfrm>
            <a:off x="6643292" y="3569550"/>
            <a:ext cx="2060627" cy="3023878"/>
          </a:xfrm>
          <a:prstGeom prst="rect">
            <a:avLst/>
          </a:prstGeom>
        </p:spPr>
      </p:pic>
      <p:pic>
        <p:nvPicPr>
          <p:cNvPr id="6" name="Рисунок 5">
            <a:hlinkClick r:id="rId11" action="ppaction://hlinksldjump" tooltip="Нажмите на книгу"/>
          </p:cNvPr>
          <p:cNvPicPr>
            <a:picLocks noChangeAspect="1"/>
          </p:cNvPicPr>
          <p:nvPr/>
        </p:nvPicPr>
        <p:blipFill>
          <a:blip r:embed="rId12"/>
          <a:stretch/>
        </p:blipFill>
        <p:spPr bwMode="auto">
          <a:xfrm>
            <a:off x="2979918" y="3569550"/>
            <a:ext cx="1911423" cy="3023878"/>
          </a:xfrm>
          <a:prstGeom prst="rect">
            <a:avLst/>
          </a:prstGeom>
        </p:spPr>
      </p:pic>
      <p:pic>
        <p:nvPicPr>
          <p:cNvPr id="1026" name="Picture 2">
            <a:hlinkClick r:id="rId13" action="ppaction://hlinksldjump" tooltip="меню"/>
          </p:cNvPr>
          <p:cNvPicPr>
            <a:picLocks noChangeAspect="1" noChangeArrowheads="1"/>
          </p:cNvPicPr>
          <p:nvPr/>
        </p:nvPicPr>
        <p:blipFill>
          <a:blip r:embed="rId14"/>
          <a:stretch/>
        </p:blipFill>
        <p:spPr bwMode="auto">
          <a:xfrm>
            <a:off x="-73374" y="-122267"/>
            <a:ext cx="1225550" cy="109696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sp>
        <p:nvSpPr>
          <p:cNvPr id="7" name="Скругленный прямоугольник 6"/>
          <p:cNvSpPr/>
          <p:nvPr/>
        </p:nvSpPr>
        <p:spPr bwMode="auto">
          <a:xfrm>
            <a:off x="4023468" y="1788685"/>
            <a:ext cx="7155574" cy="3631666"/>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Скругленный прямоугольник 1"/>
          <p:cNvSpPr/>
          <p:nvPr/>
        </p:nvSpPr>
        <p:spPr bwMode="auto">
          <a:xfrm>
            <a:off x="3981828" y="349347"/>
            <a:ext cx="7197213" cy="1148735"/>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pic>
        <p:nvPicPr>
          <p:cNvPr id="3" name="Рисунок 2">
            <a:hlinkClick r:id="rId3" tooltip="Читать онлайн"/>
          </p:cNvPr>
          <p:cNvPicPr>
            <a:picLocks noChangeAspect="1"/>
          </p:cNvPicPr>
          <p:nvPr/>
        </p:nvPicPr>
        <p:blipFill>
          <a:blip r:embed="rId4"/>
          <a:stretch/>
        </p:blipFill>
        <p:spPr bwMode="auto">
          <a:xfrm>
            <a:off x="433388" y="318608"/>
            <a:ext cx="3259382" cy="5087816"/>
          </a:xfrm>
          <a:prstGeom prst="rect">
            <a:avLst/>
          </a:prstGeom>
        </p:spPr>
      </p:pic>
      <p:sp>
        <p:nvSpPr>
          <p:cNvPr id="4" name="Прямоугольник 3"/>
          <p:cNvSpPr/>
          <p:nvPr/>
        </p:nvSpPr>
        <p:spPr bwMode="auto">
          <a:xfrm>
            <a:off x="4208206" y="1923745"/>
            <a:ext cx="6900496" cy="1323439"/>
          </a:xfrm>
          <a:prstGeom prst="rect">
            <a:avLst/>
          </a:prstGeom>
        </p:spPr>
        <p:txBody>
          <a:bodyPr wrap="square">
            <a:spAutoFit/>
          </a:bodyPr>
          <a:lstStyle/>
          <a:p>
            <a:pPr algn="just">
              <a:defRPr/>
            </a:pPr>
            <a:r>
              <a:rPr lang="ru-RU" sz="2000">
                <a:latin typeface="New Standard Old"/>
              </a:rPr>
              <a:t>Роман Виктора Астафьева, написанный во второй половине 1990-х годов. Сюжет романа частично основан на участии автора в боевых действиях в составе 21-го запасного стрелкового полка и их форсировании Днепра. </a:t>
            </a:r>
          </a:p>
        </p:txBody>
      </p:sp>
      <p:sp>
        <p:nvSpPr>
          <p:cNvPr id="5" name="Прямоугольник 4"/>
          <p:cNvSpPr/>
          <p:nvPr/>
        </p:nvSpPr>
        <p:spPr bwMode="auto">
          <a:xfrm>
            <a:off x="4208206" y="3512264"/>
            <a:ext cx="6970835" cy="2215863"/>
          </a:xfrm>
          <a:prstGeom prst="rect">
            <a:avLst/>
          </a:prstGeom>
        </p:spPr>
        <p:txBody>
          <a:bodyPr wrap="square">
            <a:spAutoFit/>
          </a:bodyPr>
          <a:lstStyle/>
          <a:p>
            <a:pPr algn="just">
              <a:defRPr/>
            </a:pPr>
            <a:r>
              <a:rPr lang="ru-RU" sz="2000">
                <a:latin typeface="New Standard Old"/>
              </a:rPr>
              <a:t>Виктор Астафьев писал: «…ненавижу смерть, в любом проявлении, отрицаю войну в любом виде, и пока живу, буду на том стоять…» – и имел на это полное право, потому что в 1942 году ушел добровольцем на фронт и до победы служил рядовым бойцом.</a:t>
            </a:r>
            <a:endParaRPr/>
          </a:p>
          <a:p>
            <a:pPr>
              <a:defRPr/>
            </a:pPr>
            <a:endParaRPr lang="ru-RU">
              <a:latin typeface="New Standard Old"/>
            </a:endParaRPr>
          </a:p>
        </p:txBody>
      </p:sp>
      <p:sp>
        <p:nvSpPr>
          <p:cNvPr id="6" name="Прямоугольник 5"/>
          <p:cNvSpPr/>
          <p:nvPr/>
        </p:nvSpPr>
        <p:spPr bwMode="auto">
          <a:xfrm>
            <a:off x="4023468" y="349347"/>
            <a:ext cx="6970835" cy="1015663"/>
          </a:xfrm>
          <a:prstGeom prst="rect">
            <a:avLst/>
          </a:prstGeom>
        </p:spPr>
        <p:txBody>
          <a:bodyPr wrap="square">
            <a:spAutoFit/>
          </a:bodyPr>
          <a:lstStyle/>
          <a:p>
            <a:pPr algn="just">
              <a:defRPr/>
            </a:pPr>
            <a:r>
              <a:rPr lang="ru-RU" sz="2000">
                <a:latin typeface="Bookman Old Style"/>
              </a:rPr>
              <a:t>Астафьев, В. П. Прокляты и убиты/ В. П. Астафьев. - Москва : АО "Вече", 1994. - 505 с. -  ISBN 5-7141-0072-1. – Текст: непосредственный. </a:t>
            </a:r>
          </a:p>
        </p:txBody>
      </p:sp>
      <p:pic>
        <p:nvPicPr>
          <p:cNvPr id="4098" name="Picture 2">
            <a:hlinkClick r:id="rId5" action="ppaction://hlinksldjump" tooltip="меню"/>
          </p:cNvPr>
          <p:cNvPicPr>
            <a:picLocks noChangeAspect="1" noChangeArrowheads="1"/>
          </p:cNvPicPr>
          <p:nvPr/>
        </p:nvPicPr>
        <p:blipFill>
          <a:blip r:embed="rId6"/>
          <a:stretch/>
        </p:blipFill>
        <p:spPr bwMode="auto">
          <a:xfrm>
            <a:off x="150514" y="5712187"/>
            <a:ext cx="1225550" cy="109696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sp>
        <p:nvSpPr>
          <p:cNvPr id="6" name="Скругленный прямоугольник 5"/>
          <p:cNvSpPr/>
          <p:nvPr/>
        </p:nvSpPr>
        <p:spPr bwMode="auto">
          <a:xfrm>
            <a:off x="3883742" y="2105423"/>
            <a:ext cx="7462684" cy="3449988"/>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5" name="Скругленный прямоугольник 4"/>
          <p:cNvSpPr/>
          <p:nvPr/>
        </p:nvSpPr>
        <p:spPr bwMode="auto">
          <a:xfrm>
            <a:off x="3952568" y="560439"/>
            <a:ext cx="7393858" cy="1278193"/>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sz="2000"/>
          </a:p>
        </p:txBody>
      </p:sp>
      <p:pic>
        <p:nvPicPr>
          <p:cNvPr id="2" name="Рисунок 1">
            <a:hlinkClick r:id="rId3" tooltip="Читать онлайн"/>
          </p:cNvPr>
          <p:cNvPicPr>
            <a:picLocks noChangeAspect="1"/>
          </p:cNvPicPr>
          <p:nvPr/>
        </p:nvPicPr>
        <p:blipFill>
          <a:blip r:embed="rId4"/>
          <a:stretch/>
        </p:blipFill>
        <p:spPr bwMode="auto">
          <a:xfrm>
            <a:off x="230948" y="655551"/>
            <a:ext cx="3310863" cy="4585043"/>
          </a:xfrm>
          <a:prstGeom prst="rect">
            <a:avLst/>
          </a:prstGeom>
        </p:spPr>
      </p:pic>
      <p:sp>
        <p:nvSpPr>
          <p:cNvPr id="3" name="Прямоугольник 2"/>
          <p:cNvSpPr/>
          <p:nvPr/>
        </p:nvSpPr>
        <p:spPr bwMode="auto">
          <a:xfrm>
            <a:off x="4053254" y="655551"/>
            <a:ext cx="7209692" cy="1015663"/>
          </a:xfrm>
          <a:prstGeom prst="rect">
            <a:avLst/>
          </a:prstGeom>
        </p:spPr>
        <p:txBody>
          <a:bodyPr wrap="square">
            <a:spAutoFit/>
          </a:bodyPr>
          <a:lstStyle/>
          <a:p>
            <a:pPr algn="just">
              <a:defRPr/>
            </a:pPr>
            <a:r>
              <a:rPr lang="ru-RU" sz="2000">
                <a:latin typeface="Bookman Old Style"/>
              </a:rPr>
              <a:t>Астафьев, В. П. Звездопад / В. П. Астафьев. - Москва : Молодая гвардия, 1962. - 335 с. – Текст: непосредственный.</a:t>
            </a:r>
          </a:p>
        </p:txBody>
      </p:sp>
      <p:sp>
        <p:nvSpPr>
          <p:cNvPr id="4" name="Прямоугольник 3"/>
          <p:cNvSpPr/>
          <p:nvPr/>
        </p:nvSpPr>
        <p:spPr bwMode="auto">
          <a:xfrm>
            <a:off x="4053254" y="2293842"/>
            <a:ext cx="7209692" cy="2923877"/>
          </a:xfrm>
          <a:prstGeom prst="rect">
            <a:avLst/>
          </a:prstGeom>
        </p:spPr>
        <p:txBody>
          <a:bodyPr wrap="square">
            <a:spAutoFit/>
          </a:bodyPr>
          <a:lstStyle/>
          <a:p>
            <a:pPr algn="just">
              <a:defRPr/>
            </a:pPr>
            <a:r>
              <a:rPr lang="ru-RU" sz="2000">
                <a:latin typeface="New Standard Old"/>
              </a:rPr>
              <a:t>Это баллада о любви 19-летнего солдата, попавшего в тыловой госпиталь в разгар Великой Отечественной войны. Миша Ерофеев открывает глаза, придя в себя после тяжелой операции, и видит медсестру Лиду, в которую влюбляется с первого взгляда.</a:t>
            </a:r>
            <a:endParaRPr/>
          </a:p>
          <a:p>
            <a:pPr algn="just">
              <a:defRPr/>
            </a:pPr>
            <a:r>
              <a:rPr lang="ru-RU" sz="2000">
                <a:latin typeface="New Standard Old"/>
              </a:rPr>
              <a:t>Повесть была написана в 1960 году, спустя 15 лет после войны. Астафьев воздержался в ней от рассказов о боях, героических подвигах, рисуя совершенно будничный быт тылового госпиталя.</a:t>
            </a:r>
          </a:p>
        </p:txBody>
      </p:sp>
      <p:pic>
        <p:nvPicPr>
          <p:cNvPr id="5122" name="Picture 2">
            <a:hlinkClick r:id="rId5" action="ppaction://hlinksldjump" tooltip="меню"/>
          </p:cNvPr>
          <p:cNvPicPr>
            <a:picLocks noChangeAspect="1" noChangeArrowheads="1"/>
          </p:cNvPicPr>
          <p:nvPr/>
        </p:nvPicPr>
        <p:blipFill>
          <a:blip r:embed="rId6"/>
          <a:stretch/>
        </p:blipFill>
        <p:spPr bwMode="auto">
          <a:xfrm>
            <a:off x="0" y="5761037"/>
            <a:ext cx="1225550" cy="109696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sp>
        <p:nvSpPr>
          <p:cNvPr id="6" name="Скругленный прямоугольник 5"/>
          <p:cNvSpPr/>
          <p:nvPr/>
        </p:nvSpPr>
        <p:spPr bwMode="auto">
          <a:xfrm>
            <a:off x="4182701" y="2073244"/>
            <a:ext cx="7405735" cy="3041964"/>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5" name="Скругленный прямоугольник 4"/>
          <p:cNvSpPr/>
          <p:nvPr/>
        </p:nvSpPr>
        <p:spPr bwMode="auto">
          <a:xfrm>
            <a:off x="4273236" y="285875"/>
            <a:ext cx="7165556" cy="1533872"/>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pic>
        <p:nvPicPr>
          <p:cNvPr id="2" name="Рисунок 1">
            <a:hlinkClick r:id="rId3" tooltip="Читать онлайн"/>
          </p:cNvPr>
          <p:cNvPicPr>
            <a:picLocks noChangeAspect="1"/>
          </p:cNvPicPr>
          <p:nvPr/>
        </p:nvPicPr>
        <p:blipFill>
          <a:blip r:embed="rId4"/>
          <a:stretch/>
        </p:blipFill>
        <p:spPr bwMode="auto">
          <a:xfrm>
            <a:off x="335529" y="580484"/>
            <a:ext cx="3363794" cy="4721278"/>
          </a:xfrm>
          <a:prstGeom prst="rect">
            <a:avLst/>
          </a:prstGeom>
        </p:spPr>
      </p:pic>
      <p:sp>
        <p:nvSpPr>
          <p:cNvPr id="3" name="Прямоугольник 2"/>
          <p:cNvSpPr/>
          <p:nvPr/>
        </p:nvSpPr>
        <p:spPr bwMode="auto">
          <a:xfrm>
            <a:off x="4349262" y="285875"/>
            <a:ext cx="7089529" cy="1323439"/>
          </a:xfrm>
          <a:prstGeom prst="rect">
            <a:avLst/>
          </a:prstGeom>
        </p:spPr>
        <p:txBody>
          <a:bodyPr wrap="square">
            <a:spAutoFit/>
          </a:bodyPr>
          <a:lstStyle/>
          <a:p>
            <a:pPr algn="just">
              <a:defRPr/>
            </a:pPr>
            <a:r>
              <a:rPr lang="ru-RU" sz="2000">
                <a:latin typeface="Bookman Old Style"/>
              </a:rPr>
              <a:t>Астафьев, В. П. Пастух и пастушка / В. П. Астафьев. - Москва : Эксмо, 2004. - 749 с. - (Красная книга русской прозы). -  ISBN 5-699-06061-8. – Текст: непосредственный.</a:t>
            </a:r>
          </a:p>
        </p:txBody>
      </p:sp>
      <p:sp>
        <p:nvSpPr>
          <p:cNvPr id="4" name="Прямоугольник 3"/>
          <p:cNvSpPr/>
          <p:nvPr/>
        </p:nvSpPr>
        <p:spPr bwMode="auto">
          <a:xfrm>
            <a:off x="4349262" y="2237940"/>
            <a:ext cx="7089529" cy="2554545"/>
          </a:xfrm>
          <a:prstGeom prst="rect">
            <a:avLst/>
          </a:prstGeom>
        </p:spPr>
        <p:txBody>
          <a:bodyPr wrap="square">
            <a:spAutoFit/>
          </a:bodyPr>
          <a:lstStyle/>
          <a:p>
            <a:pPr algn="just">
              <a:defRPr/>
            </a:pPr>
            <a:r>
              <a:rPr lang="ru-RU" sz="2000">
                <a:latin typeface="New Standard Old"/>
              </a:rPr>
              <a:t>Виктор Астафьев написал повесть в 1967 году. Произведение посвящено военным действиям. В его основе – любовная история, которая наполнена светлыми чувствами. Автор несколько раз переписывал опус, редактировал судьбы персонажей, дополняя их новыми событиями. Любовь и война тесно переплетаются в сюжете, чувства побеждают жизненные сложности, гибель героев.</a:t>
            </a:r>
          </a:p>
        </p:txBody>
      </p:sp>
      <p:pic>
        <p:nvPicPr>
          <p:cNvPr id="6146" name="Picture 2">
            <a:hlinkClick r:id="rId5" action="ppaction://hlinksldjump" tooltip="меню"/>
          </p:cNvPr>
          <p:cNvPicPr>
            <a:picLocks noChangeAspect="1" noChangeArrowheads="1"/>
          </p:cNvPicPr>
          <p:nvPr/>
        </p:nvPicPr>
        <p:blipFill>
          <a:blip r:embed="rId6"/>
          <a:stretch/>
        </p:blipFill>
        <p:spPr bwMode="auto">
          <a:xfrm>
            <a:off x="0" y="5730051"/>
            <a:ext cx="1225550" cy="109696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2051" name="Picture 3"/>
          <p:cNvPicPr>
            <a:picLocks noChangeAspect="1" noChangeArrowheads="1"/>
          </p:cNvPicPr>
          <p:nvPr/>
        </p:nvPicPr>
        <p:blipFill>
          <a:blip r:embed="rId3"/>
          <a:stretch/>
        </p:blipFill>
        <p:spPr bwMode="auto">
          <a:xfrm>
            <a:off x="3942272" y="1917234"/>
            <a:ext cx="7302190" cy="4328187"/>
          </a:xfrm>
          <a:prstGeom prst="rect">
            <a:avLst/>
          </a:prstGeom>
          <a:noFill/>
          <a:ln>
            <a:noFill/>
          </a:ln>
          <a:effectLst/>
        </p:spPr>
      </p:pic>
      <p:pic>
        <p:nvPicPr>
          <p:cNvPr id="2050" name="Picture 2"/>
          <p:cNvPicPr>
            <a:picLocks noChangeAspect="1" noChangeArrowheads="1"/>
          </p:cNvPicPr>
          <p:nvPr/>
        </p:nvPicPr>
        <p:blipFill>
          <a:blip r:embed="rId3"/>
          <a:stretch/>
        </p:blipFill>
        <p:spPr bwMode="auto">
          <a:xfrm>
            <a:off x="3942272" y="190817"/>
            <a:ext cx="7162800" cy="1536700"/>
          </a:xfrm>
          <a:prstGeom prst="rect">
            <a:avLst/>
          </a:prstGeom>
          <a:noFill/>
          <a:ln>
            <a:noFill/>
          </a:ln>
          <a:effectLst/>
        </p:spPr>
      </p:pic>
      <p:sp>
        <p:nvSpPr>
          <p:cNvPr id="2" name="Прямоугольник 1"/>
          <p:cNvSpPr/>
          <p:nvPr/>
        </p:nvSpPr>
        <p:spPr bwMode="auto">
          <a:xfrm>
            <a:off x="4019549" y="451336"/>
            <a:ext cx="7208227" cy="1015663"/>
          </a:xfrm>
          <a:prstGeom prst="rect">
            <a:avLst/>
          </a:prstGeom>
        </p:spPr>
        <p:txBody>
          <a:bodyPr wrap="square">
            <a:spAutoFit/>
          </a:bodyPr>
          <a:lstStyle/>
          <a:p>
            <a:pPr algn="just">
              <a:defRPr/>
            </a:pPr>
            <a:r>
              <a:rPr lang="ru-RU" sz="2000">
                <a:latin typeface="Bookman Old Style"/>
              </a:rPr>
              <a:t>Астафьев, В. П. Веселый солдат / В. П. Астафьев. - Санкт-Петербург : Амфора, 2015. – 540 с. - ISBN 978-5-367-03438-7. – Текст: непосредственный. </a:t>
            </a:r>
            <a:endParaRPr/>
          </a:p>
        </p:txBody>
      </p:sp>
      <p:pic>
        <p:nvPicPr>
          <p:cNvPr id="3" name="Рисунок 2">
            <a:hlinkClick r:id="rId4" tooltip="Читать онлайн"/>
          </p:cNvPr>
          <p:cNvPicPr>
            <a:picLocks noChangeAspect="1"/>
          </p:cNvPicPr>
          <p:nvPr/>
        </p:nvPicPr>
        <p:blipFill>
          <a:blip r:embed="rId5"/>
          <a:stretch/>
        </p:blipFill>
        <p:spPr bwMode="auto">
          <a:xfrm>
            <a:off x="457568" y="451336"/>
            <a:ext cx="3074570" cy="4662855"/>
          </a:xfrm>
          <a:prstGeom prst="rect">
            <a:avLst/>
          </a:prstGeom>
        </p:spPr>
      </p:pic>
      <p:sp>
        <p:nvSpPr>
          <p:cNvPr id="4" name="Прямоугольник 3"/>
          <p:cNvSpPr/>
          <p:nvPr/>
        </p:nvSpPr>
        <p:spPr bwMode="auto">
          <a:xfrm>
            <a:off x="3988774" y="1927232"/>
            <a:ext cx="7269774" cy="3477875"/>
          </a:xfrm>
          <a:prstGeom prst="rect">
            <a:avLst/>
          </a:prstGeom>
        </p:spPr>
        <p:txBody>
          <a:bodyPr wrap="square">
            <a:spAutoFit/>
          </a:bodyPr>
          <a:lstStyle/>
          <a:p>
            <a:pPr algn="just">
              <a:defRPr/>
            </a:pPr>
            <a:r>
              <a:rPr lang="ru-RU" sz="2000">
                <a:latin typeface="New Standard Old"/>
              </a:rPr>
              <a:t>Роман Виктора Астафьева, рассказывающий о фронтовой и послевоенной жизни рядового бойца. Эта правдивая, одновременно горькая и ироничная история, в которой нет места романтическому героизму и патриотическому пафосу. Вернувшись из госпиталя, главный герой пытается наладить жизнь и бороться за счастье. Ему и его супруге придётся нелегко: молодая семья столкнётся с бедностью, бытовыми трудностями и смертью первенца. Сумеют ли герои преодолеть испытания и сохранить брак? Книга учит проявлять стойкость характера, дружескую поддержку, сострадание и чувство юмора.</a:t>
            </a:r>
          </a:p>
        </p:txBody>
      </p:sp>
      <p:pic>
        <p:nvPicPr>
          <p:cNvPr id="2052" name="Picture 4">
            <a:hlinkClick r:id="rId6" action="ppaction://hlinksldjump" tooltip="меню"/>
          </p:cNvPr>
          <p:cNvPicPr>
            <a:picLocks noChangeAspect="1" noChangeArrowheads="1"/>
          </p:cNvPicPr>
          <p:nvPr/>
        </p:nvPicPr>
        <p:blipFill>
          <a:blip r:embed="rId7"/>
          <a:stretch/>
        </p:blipFill>
        <p:spPr bwMode="auto">
          <a:xfrm>
            <a:off x="12790" y="5696939"/>
            <a:ext cx="1225550" cy="109696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sp>
        <p:nvSpPr>
          <p:cNvPr id="6" name="Скругленный прямоугольник 5"/>
          <p:cNvSpPr/>
          <p:nvPr/>
        </p:nvSpPr>
        <p:spPr bwMode="auto">
          <a:xfrm>
            <a:off x="3874883" y="2183118"/>
            <a:ext cx="7233719" cy="3794988"/>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5" name="Скругленный прямоугольник 4"/>
          <p:cNvSpPr/>
          <p:nvPr/>
        </p:nvSpPr>
        <p:spPr bwMode="auto">
          <a:xfrm>
            <a:off x="3997568" y="279323"/>
            <a:ext cx="7111034" cy="1323439"/>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pic>
        <p:nvPicPr>
          <p:cNvPr id="2" name="Рисунок 1">
            <a:hlinkClick r:id="rId3" tooltip="Читать онлайн"/>
          </p:cNvPr>
          <p:cNvPicPr>
            <a:picLocks noChangeAspect="1"/>
          </p:cNvPicPr>
          <p:nvPr/>
        </p:nvPicPr>
        <p:blipFill>
          <a:blip r:embed="rId4"/>
          <a:stretch/>
        </p:blipFill>
        <p:spPr bwMode="auto">
          <a:xfrm>
            <a:off x="309047" y="438655"/>
            <a:ext cx="3349037" cy="4914562"/>
          </a:xfrm>
          <a:prstGeom prst="rect">
            <a:avLst/>
          </a:prstGeom>
        </p:spPr>
      </p:pic>
      <p:sp>
        <p:nvSpPr>
          <p:cNvPr id="3" name="Прямоугольник 2"/>
          <p:cNvSpPr/>
          <p:nvPr/>
        </p:nvSpPr>
        <p:spPr bwMode="auto">
          <a:xfrm>
            <a:off x="3997569" y="279323"/>
            <a:ext cx="6940062" cy="1323439"/>
          </a:xfrm>
          <a:prstGeom prst="rect">
            <a:avLst/>
          </a:prstGeom>
        </p:spPr>
        <p:txBody>
          <a:bodyPr wrap="square">
            <a:spAutoFit/>
          </a:bodyPr>
          <a:lstStyle/>
          <a:p>
            <a:pPr algn="just">
              <a:defRPr/>
            </a:pPr>
            <a:r>
              <a:rPr lang="ru-RU" sz="2000">
                <a:latin typeface="Bookman Old Style"/>
              </a:rPr>
              <a:t>Астафьев, В. П. Где-то гремит война/ В. П.  Астафьев. - Москва : Мартин, 2017. – 446 с. - (Избранная классика). -  ISBN 978-5-8475-1048-6. – Текст: непосредственный.</a:t>
            </a:r>
          </a:p>
        </p:txBody>
      </p:sp>
      <p:sp>
        <p:nvSpPr>
          <p:cNvPr id="4" name="Прямоугольник 3"/>
          <p:cNvSpPr/>
          <p:nvPr/>
        </p:nvSpPr>
        <p:spPr bwMode="auto">
          <a:xfrm>
            <a:off x="3997568" y="2183118"/>
            <a:ext cx="6940063" cy="3170098"/>
          </a:xfrm>
          <a:prstGeom prst="rect">
            <a:avLst/>
          </a:prstGeom>
        </p:spPr>
        <p:txBody>
          <a:bodyPr wrap="square">
            <a:spAutoFit/>
          </a:bodyPr>
          <a:lstStyle/>
          <a:p>
            <a:pPr algn="just">
              <a:defRPr/>
            </a:pPr>
            <a:r>
              <a:rPr lang="ru-RU" sz="2000">
                <a:latin typeface="New Standard Old"/>
              </a:rPr>
              <a:t>Виктор Астафьев в своем творчестве постоянно возвращался к фронтовой жизни, к боевым товарищам, к событиям Великой Отечественной Войны: "О войне писать трудно… хотя "во мне" книга о войне, о "моей войне" идет и идет своим ходом, не умолкая, не оставляя меня и мою память в покое".</a:t>
            </a:r>
            <a:endParaRPr/>
          </a:p>
          <a:p>
            <a:pPr algn="just">
              <a:defRPr/>
            </a:pPr>
            <a:r>
              <a:rPr lang="ru-RU" sz="2000">
                <a:latin typeface="New Standard Old"/>
              </a:rPr>
              <a:t> Это история без героических сражений и победных маршей, повествующие о совсем юном мальчишке, жизнь которого переломила война, где судьба одного человека выливается в повествование о целом поколении.</a:t>
            </a:r>
          </a:p>
        </p:txBody>
      </p:sp>
      <p:pic>
        <p:nvPicPr>
          <p:cNvPr id="7170" name="Picture 2">
            <a:hlinkClick r:id="rId5" action="ppaction://hlinksldjump" tooltip="меню"/>
          </p:cNvPr>
          <p:cNvPicPr>
            <a:picLocks noChangeAspect="1" noChangeArrowheads="1"/>
          </p:cNvPicPr>
          <p:nvPr/>
        </p:nvPicPr>
        <p:blipFill>
          <a:blip r:embed="rId6"/>
          <a:stretch/>
        </p:blipFill>
        <p:spPr bwMode="auto">
          <a:xfrm>
            <a:off x="0" y="5829958"/>
            <a:ext cx="1225550" cy="109696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pic>
        <p:nvPicPr>
          <p:cNvPr id="3" name="Рисунок 2">
            <a:hlinkClick r:id="rId3" action="ppaction://hlinksldjump" tooltip="Кликни и перейди к информации"/>
          </p:cNvPr>
          <p:cNvPicPr>
            <a:picLocks noChangeAspect="1"/>
          </p:cNvPicPr>
          <p:nvPr/>
        </p:nvPicPr>
        <p:blipFill>
          <a:blip r:embed="rId4"/>
          <a:stretch/>
        </p:blipFill>
        <p:spPr bwMode="auto">
          <a:xfrm>
            <a:off x="618252" y="1907931"/>
            <a:ext cx="2585780" cy="2573216"/>
          </a:xfrm>
          <a:prstGeom prst="rect">
            <a:avLst/>
          </a:prstGeom>
        </p:spPr>
      </p:pic>
      <p:pic>
        <p:nvPicPr>
          <p:cNvPr id="4" name="Рисунок 3">
            <a:hlinkClick r:id="rId5" action="ppaction://hlinksldjump" tooltip="Кликни и перейди к информации"/>
          </p:cNvPr>
          <p:cNvPicPr>
            <a:picLocks noChangeAspect="1"/>
          </p:cNvPicPr>
          <p:nvPr/>
        </p:nvPicPr>
        <p:blipFill>
          <a:blip r:embed="rId6"/>
          <a:stretch/>
        </p:blipFill>
        <p:spPr bwMode="auto">
          <a:xfrm>
            <a:off x="4571578" y="1907931"/>
            <a:ext cx="2676376" cy="2572735"/>
          </a:xfrm>
          <a:prstGeom prst="rect">
            <a:avLst/>
          </a:prstGeom>
        </p:spPr>
      </p:pic>
      <p:pic>
        <p:nvPicPr>
          <p:cNvPr id="5" name="Рисунок 4">
            <a:hlinkClick r:id="rId7" action="ppaction://hlinksldjump" tooltip="Кликни и перейди к информации"/>
          </p:cNvPr>
          <p:cNvPicPr>
            <a:picLocks noChangeAspect="1"/>
          </p:cNvPicPr>
          <p:nvPr/>
        </p:nvPicPr>
        <p:blipFill>
          <a:blip r:embed="rId8"/>
          <a:stretch/>
        </p:blipFill>
        <p:spPr bwMode="auto">
          <a:xfrm>
            <a:off x="8615500" y="1907931"/>
            <a:ext cx="3243353" cy="2572735"/>
          </a:xfrm>
          <a:prstGeom prst="rect">
            <a:avLst/>
          </a:prstGeom>
        </p:spPr>
      </p:pic>
      <p:pic>
        <p:nvPicPr>
          <p:cNvPr id="3075" name="Picture 3">
            <a:hlinkClick r:id="rId9" action="ppaction://hlinksldjump"/>
          </p:cNvPr>
          <p:cNvPicPr>
            <a:picLocks noChangeAspect="1" noChangeArrowheads="1"/>
          </p:cNvPicPr>
          <p:nvPr/>
        </p:nvPicPr>
        <p:blipFill>
          <a:blip r:embed="rId10"/>
          <a:stretch/>
        </p:blipFill>
        <p:spPr bwMode="auto">
          <a:xfrm>
            <a:off x="5477" y="-39613"/>
            <a:ext cx="1225550" cy="109696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sp>
        <p:nvSpPr>
          <p:cNvPr id="6" name="Скругленный прямоугольник 5"/>
          <p:cNvSpPr/>
          <p:nvPr/>
        </p:nvSpPr>
        <p:spPr bwMode="auto">
          <a:xfrm>
            <a:off x="4572000" y="2453488"/>
            <a:ext cx="6862527" cy="3576375"/>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5" name="Скругленный прямоугольник 4"/>
          <p:cNvSpPr/>
          <p:nvPr/>
        </p:nvSpPr>
        <p:spPr bwMode="auto">
          <a:xfrm>
            <a:off x="4572000" y="398352"/>
            <a:ext cx="6862527" cy="1901228"/>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pic>
        <p:nvPicPr>
          <p:cNvPr id="2" name="Рисунок 1">
            <a:hlinkClick r:id="rId3" tooltip="Читать онлайн"/>
          </p:cNvPr>
          <p:cNvPicPr>
            <a:picLocks noChangeAspect="1"/>
          </p:cNvPicPr>
          <p:nvPr/>
        </p:nvPicPr>
        <p:blipFill>
          <a:blip r:embed="rId4"/>
          <a:stretch/>
        </p:blipFill>
        <p:spPr bwMode="auto">
          <a:xfrm>
            <a:off x="439502" y="982432"/>
            <a:ext cx="3561958" cy="3536814"/>
          </a:xfrm>
          <a:prstGeom prst="rect">
            <a:avLst/>
          </a:prstGeom>
        </p:spPr>
      </p:pic>
      <p:sp>
        <p:nvSpPr>
          <p:cNvPr id="3" name="Прямоугольник 2"/>
          <p:cNvSpPr/>
          <p:nvPr/>
        </p:nvSpPr>
        <p:spPr bwMode="auto">
          <a:xfrm>
            <a:off x="4674576" y="534299"/>
            <a:ext cx="6685085" cy="1631216"/>
          </a:xfrm>
          <a:prstGeom prst="rect">
            <a:avLst/>
          </a:prstGeom>
        </p:spPr>
        <p:txBody>
          <a:bodyPr wrap="square">
            <a:spAutoFit/>
          </a:bodyPr>
          <a:lstStyle/>
          <a:p>
            <a:pPr algn="just">
              <a:defRPr/>
            </a:pPr>
            <a:r>
              <a:rPr lang="ru-RU" sz="2000">
                <a:latin typeface="Bookman Old Style"/>
              </a:rPr>
              <a:t>Кавин, Н. М. Неизвестный Астафьев : выступления, интервью, беседы / Н. М. Кавин. - Красноярск : Типография КАСС, 2022. - 178 с. -  ISBN 978-5-6046942-5-1. – Текст: непосредственный.</a:t>
            </a:r>
          </a:p>
        </p:txBody>
      </p:sp>
      <p:sp>
        <p:nvSpPr>
          <p:cNvPr id="4" name="Прямоугольник 3"/>
          <p:cNvSpPr/>
          <p:nvPr/>
        </p:nvSpPr>
        <p:spPr bwMode="auto">
          <a:xfrm>
            <a:off x="4674577" y="2541362"/>
            <a:ext cx="6685084" cy="3170098"/>
          </a:xfrm>
          <a:prstGeom prst="rect">
            <a:avLst/>
          </a:prstGeom>
        </p:spPr>
        <p:txBody>
          <a:bodyPr wrap="square">
            <a:spAutoFit/>
          </a:bodyPr>
          <a:lstStyle/>
          <a:p>
            <a:pPr algn="just">
              <a:defRPr/>
            </a:pPr>
            <a:r>
              <a:rPr lang="ru-RU" sz="2000">
                <a:latin typeface="New Standard Old"/>
              </a:rPr>
              <a:t>В книгу вошли тексты выступлений В. П. Астафьева, его интервью и бесед с журналистом «Радио России — Санкт-Петербург» Николаем Матвеевичем Кавиным, состоявшиеся в разные годы. В сборнике, составленном им, личность Виктора Петровича Астафьева раскрывается с неизвестной стороны, проявляется его активная жизненная позиция и нетрафаретное отношение ко многим проблемам современного общества.</a:t>
            </a:r>
            <a:endParaRPr/>
          </a:p>
          <a:p>
            <a:pPr algn="just">
              <a:defRPr/>
            </a:pPr>
            <a:endParaRPr lang="ru-RU" sz="2000">
              <a:latin typeface="New Standard Old"/>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sp>
        <p:nvSpPr>
          <p:cNvPr id="7" name="Скругленный прямоугольник 6"/>
          <p:cNvSpPr/>
          <p:nvPr/>
        </p:nvSpPr>
        <p:spPr bwMode="auto">
          <a:xfrm>
            <a:off x="4010685" y="2387747"/>
            <a:ext cx="7297093" cy="3780139"/>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6" name="Скругленный прямоугольник 5"/>
          <p:cNvSpPr/>
          <p:nvPr/>
        </p:nvSpPr>
        <p:spPr bwMode="auto">
          <a:xfrm>
            <a:off x="4128380" y="664153"/>
            <a:ext cx="7179398" cy="1323439"/>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pic>
        <p:nvPicPr>
          <p:cNvPr id="2" name="Рисунок 1">
            <a:hlinkClick r:id="rId3" tooltip="Читать онлайн"/>
          </p:cNvPr>
          <p:cNvPicPr>
            <a:picLocks noChangeAspect="1"/>
          </p:cNvPicPr>
          <p:nvPr/>
        </p:nvPicPr>
        <p:blipFill>
          <a:blip r:embed="rId4"/>
          <a:stretch/>
        </p:blipFill>
        <p:spPr bwMode="auto">
          <a:xfrm>
            <a:off x="376899" y="1436904"/>
            <a:ext cx="3403793" cy="3270465"/>
          </a:xfrm>
          <a:prstGeom prst="rect">
            <a:avLst/>
          </a:prstGeom>
        </p:spPr>
      </p:pic>
      <p:sp>
        <p:nvSpPr>
          <p:cNvPr id="3" name="Прямоугольник 2"/>
          <p:cNvSpPr/>
          <p:nvPr/>
        </p:nvSpPr>
        <p:spPr bwMode="auto">
          <a:xfrm>
            <a:off x="4199791" y="664153"/>
            <a:ext cx="6992817" cy="1323439"/>
          </a:xfrm>
          <a:prstGeom prst="rect">
            <a:avLst/>
          </a:prstGeom>
        </p:spPr>
        <p:txBody>
          <a:bodyPr wrap="square">
            <a:spAutoFit/>
          </a:bodyPr>
          <a:lstStyle/>
          <a:p>
            <a:pPr algn="just">
              <a:defRPr/>
            </a:pPr>
            <a:r>
              <a:rPr lang="ru-RU" sz="2000">
                <a:latin typeface="Bookman Old Style"/>
              </a:rPr>
              <a:t>Наш Астафьев: Художественно-биографический альбом / под редакцией В. М. Ярошевской. — Красноярск: Поликор, 2011. — 144 с. - ISBN 978–5–91502–048–0. – Текст: непосредственный.</a:t>
            </a:r>
          </a:p>
        </p:txBody>
      </p:sp>
      <p:sp>
        <p:nvSpPr>
          <p:cNvPr id="4" name="Прямоугольник 3"/>
          <p:cNvSpPr/>
          <p:nvPr/>
        </p:nvSpPr>
        <p:spPr bwMode="auto">
          <a:xfrm>
            <a:off x="4199791" y="2387748"/>
            <a:ext cx="6992817" cy="2862322"/>
          </a:xfrm>
          <a:prstGeom prst="rect">
            <a:avLst/>
          </a:prstGeom>
        </p:spPr>
        <p:txBody>
          <a:bodyPr wrap="square">
            <a:spAutoFit/>
          </a:bodyPr>
          <a:lstStyle/>
          <a:p>
            <a:pPr algn="just">
              <a:defRPr/>
            </a:pPr>
            <a:r>
              <a:rPr lang="ru-RU" sz="2000">
                <a:latin typeface="New Standard Old"/>
              </a:rPr>
              <a:t>Художественно-биографический альбом «Наш Астафьев» создан на основе материалов из фондов музеев края, хранящих фотографии, документы, личные вещи нашего знаменитого земляка.</a:t>
            </a:r>
            <a:endParaRPr/>
          </a:p>
          <a:p>
            <a:pPr algn="just">
              <a:defRPr/>
            </a:pPr>
            <a:r>
              <a:rPr lang="ru-RU" sz="2000">
                <a:latin typeface="New Standard Old"/>
              </a:rPr>
              <a:t>Все собранные в издании материалы структурированы тематически, объединены высказываниями Виктора Петровича Астафьева. Уникальность альбома в полноте изложения, документальной достоверности и эксклюзивности некоторых публикуемых материалов.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sp>
        <p:nvSpPr>
          <p:cNvPr id="6" name="Скругленный прямоугольник 5"/>
          <p:cNvSpPr/>
          <p:nvPr/>
        </p:nvSpPr>
        <p:spPr bwMode="auto">
          <a:xfrm>
            <a:off x="4237022" y="2453488"/>
            <a:ext cx="6971168" cy="2544024"/>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5" name="Скругленный прямоугольник 4"/>
          <p:cNvSpPr/>
          <p:nvPr/>
        </p:nvSpPr>
        <p:spPr bwMode="auto">
          <a:xfrm>
            <a:off x="4237022" y="642796"/>
            <a:ext cx="6902831" cy="1566250"/>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pic>
        <p:nvPicPr>
          <p:cNvPr id="2" name="Рисунок 1">
            <a:hlinkClick r:id="rId3" tooltip="Читать онлайн"/>
          </p:cNvPr>
          <p:cNvPicPr>
            <a:picLocks noChangeAspect="1"/>
          </p:cNvPicPr>
          <p:nvPr/>
        </p:nvPicPr>
        <p:blipFill>
          <a:blip r:embed="rId4"/>
          <a:stretch/>
        </p:blipFill>
        <p:spPr bwMode="auto">
          <a:xfrm>
            <a:off x="415927" y="1322604"/>
            <a:ext cx="3408728" cy="2986217"/>
          </a:xfrm>
          <a:prstGeom prst="rect">
            <a:avLst/>
          </a:prstGeom>
        </p:spPr>
      </p:pic>
      <p:sp>
        <p:nvSpPr>
          <p:cNvPr id="3" name="Прямоугольник 2"/>
          <p:cNvSpPr/>
          <p:nvPr/>
        </p:nvSpPr>
        <p:spPr bwMode="auto">
          <a:xfrm>
            <a:off x="4384430" y="733521"/>
            <a:ext cx="6755423" cy="1323439"/>
          </a:xfrm>
          <a:prstGeom prst="rect">
            <a:avLst/>
          </a:prstGeom>
        </p:spPr>
        <p:txBody>
          <a:bodyPr wrap="square">
            <a:spAutoFit/>
          </a:bodyPr>
          <a:lstStyle/>
          <a:p>
            <a:pPr algn="just">
              <a:defRPr/>
            </a:pPr>
            <a:r>
              <a:rPr lang="ru-RU" sz="2000">
                <a:latin typeface="Bookman Old Style"/>
              </a:rPr>
              <a:t>Голос Астафьева. Автобиография. Интервью/Редактор Е. Нелюбина.</a:t>
            </a:r>
            <a:endParaRPr/>
          </a:p>
          <a:p>
            <a:pPr algn="just">
              <a:defRPr/>
            </a:pPr>
            <a:r>
              <a:rPr lang="ru-RU" sz="2000">
                <a:latin typeface="Bookman Old Style"/>
              </a:rPr>
              <a:t>Красноярск: Поликор, 2014. – 60 c. – Текст : непосредственный.</a:t>
            </a:r>
          </a:p>
        </p:txBody>
      </p:sp>
      <p:sp>
        <p:nvSpPr>
          <p:cNvPr id="4" name="Прямоугольник 3"/>
          <p:cNvSpPr/>
          <p:nvPr/>
        </p:nvSpPr>
        <p:spPr bwMode="auto">
          <a:xfrm>
            <a:off x="4384431" y="2552223"/>
            <a:ext cx="6755422" cy="2246769"/>
          </a:xfrm>
          <a:prstGeom prst="rect">
            <a:avLst/>
          </a:prstGeom>
        </p:spPr>
        <p:txBody>
          <a:bodyPr wrap="square">
            <a:spAutoFit/>
          </a:bodyPr>
          <a:lstStyle/>
          <a:p>
            <a:pPr algn="just">
              <a:defRPr/>
            </a:pPr>
            <a:r>
              <a:rPr lang="ru-RU" sz="2000">
                <a:latin typeface="New Standard Old"/>
              </a:rPr>
              <a:t>Издание состоит из интервью с Астафьевым разных лет. Это подведение промежуточных итогов, воспоминания о прожитых днях, комментарии к произведениям, размышления писателя об историческом пути России и актуальных проблемах современности, наставления и заветы молодому поколению.</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0317" b="10317"/>
          <a:stretch/>
        </a:blipFill>
        <a:effectLst/>
      </p:bgPr>
    </p:bg>
    <p:spTree>
      <p:nvGrpSpPr>
        <p:cNvPr id="1" name=""/>
        <p:cNvGrpSpPr/>
        <p:nvPr/>
      </p:nvGrpSpPr>
      <p:grpSpPr bwMode="auto">
        <a:xfrm>
          <a:off x="0" y="0"/>
          <a:ext cx="0" cy="0"/>
          <a:chOff x="0" y="0"/>
          <a:chExt cx="0" cy="0"/>
        </a:xfrm>
      </p:grpSpPr>
      <p:pic>
        <p:nvPicPr>
          <p:cNvPr id="14" name="Рисунок 13">
            <a:hlinkClick r:id="rId3" action="ppaction://hlinksldjump"/>
          </p:cNvPr>
          <p:cNvPicPr>
            <a:picLocks noChangeAspect="1"/>
          </p:cNvPicPr>
          <p:nvPr/>
        </p:nvPicPr>
        <p:blipFill>
          <a:blip r:embed="rId4"/>
          <a:stretch/>
        </p:blipFill>
        <p:spPr bwMode="auto">
          <a:xfrm>
            <a:off x="6718191" y="4090663"/>
            <a:ext cx="3245318" cy="1440151"/>
          </a:xfrm>
          <a:prstGeom prst="rect">
            <a:avLst/>
          </a:prstGeom>
        </p:spPr>
      </p:pic>
      <p:pic>
        <p:nvPicPr>
          <p:cNvPr id="13" name="Рисунок 12">
            <a:hlinkClick r:id="rId5" action="ppaction://hlinksldjump"/>
          </p:cNvPr>
          <p:cNvPicPr>
            <a:picLocks noChangeAspect="1"/>
          </p:cNvPicPr>
          <p:nvPr/>
        </p:nvPicPr>
        <p:blipFill>
          <a:blip r:embed="rId4"/>
          <a:stretch/>
        </p:blipFill>
        <p:spPr bwMode="auto">
          <a:xfrm>
            <a:off x="6718191" y="2883950"/>
            <a:ext cx="3245318" cy="1440151"/>
          </a:xfrm>
          <a:prstGeom prst="rect">
            <a:avLst/>
          </a:prstGeom>
        </p:spPr>
      </p:pic>
      <p:pic>
        <p:nvPicPr>
          <p:cNvPr id="10" name="Рисунок 9">
            <a:hlinkClick r:id="rId6" action="ppaction://hlinksldjump"/>
          </p:cNvPr>
          <p:cNvPicPr>
            <a:picLocks noChangeAspect="1"/>
          </p:cNvPicPr>
          <p:nvPr/>
        </p:nvPicPr>
        <p:blipFill>
          <a:blip r:embed="rId4"/>
          <a:stretch/>
        </p:blipFill>
        <p:spPr bwMode="auto">
          <a:xfrm>
            <a:off x="6686391" y="1663125"/>
            <a:ext cx="3277118" cy="1454263"/>
          </a:xfrm>
          <a:prstGeom prst="rect">
            <a:avLst/>
          </a:prstGeom>
        </p:spPr>
      </p:pic>
      <p:pic>
        <p:nvPicPr>
          <p:cNvPr id="2" name="Рисунок 1">
            <a:hlinkClick r:id="rId7" action="ppaction://hlinksldjump"/>
          </p:cNvPr>
          <p:cNvPicPr>
            <a:picLocks noChangeAspect="1"/>
          </p:cNvPicPr>
          <p:nvPr/>
        </p:nvPicPr>
        <p:blipFill>
          <a:blip r:embed="rId4"/>
          <a:stretch/>
        </p:blipFill>
        <p:spPr bwMode="auto">
          <a:xfrm>
            <a:off x="6718191" y="409084"/>
            <a:ext cx="3245318" cy="1440152"/>
          </a:xfrm>
          <a:prstGeom prst="rect">
            <a:avLst/>
          </a:prstGeom>
        </p:spPr>
      </p:pic>
      <p:sp>
        <p:nvSpPr>
          <p:cNvPr id="3" name="TextBox 2"/>
          <p:cNvSpPr txBox="1"/>
          <p:nvPr/>
        </p:nvSpPr>
        <p:spPr bwMode="auto">
          <a:xfrm>
            <a:off x="6945237" y="865277"/>
            <a:ext cx="3135301" cy="461665"/>
          </a:xfrm>
          <a:prstGeom prst="rect">
            <a:avLst/>
          </a:prstGeom>
          <a:noFill/>
        </p:spPr>
        <p:txBody>
          <a:bodyPr wrap="square" rtlCol="0">
            <a:spAutoFit/>
          </a:bodyPr>
          <a:lstStyle/>
          <a:p>
            <a:pPr>
              <a:defRPr/>
            </a:pPr>
            <a:r>
              <a:rPr lang="ru-RU" sz="2400" b="1">
                <a:latin typeface="Sitka Subheading"/>
              </a:rPr>
              <a:t>Жизненный путь</a:t>
            </a:r>
          </a:p>
        </p:txBody>
      </p:sp>
      <p:sp>
        <p:nvSpPr>
          <p:cNvPr id="4" name="TextBox 3"/>
          <p:cNvSpPr txBox="1"/>
          <p:nvPr/>
        </p:nvSpPr>
        <p:spPr bwMode="auto">
          <a:xfrm>
            <a:off x="7550031" y="3340142"/>
            <a:ext cx="1649053" cy="461665"/>
          </a:xfrm>
          <a:prstGeom prst="rect">
            <a:avLst/>
          </a:prstGeom>
          <a:noFill/>
        </p:spPr>
        <p:txBody>
          <a:bodyPr wrap="square" rtlCol="0">
            <a:spAutoFit/>
          </a:bodyPr>
          <a:lstStyle/>
          <a:p>
            <a:pPr>
              <a:defRPr/>
            </a:pPr>
            <a:r>
              <a:rPr lang="ru-RU" sz="2400" b="1">
                <a:latin typeface="Sitka Subheading"/>
              </a:rPr>
              <a:t>Издания</a:t>
            </a:r>
          </a:p>
        </p:txBody>
      </p:sp>
      <p:sp>
        <p:nvSpPr>
          <p:cNvPr id="5" name="TextBox 4"/>
          <p:cNvSpPr txBox="1"/>
          <p:nvPr/>
        </p:nvSpPr>
        <p:spPr bwMode="auto">
          <a:xfrm>
            <a:off x="7415442" y="4502787"/>
            <a:ext cx="1909497" cy="461665"/>
          </a:xfrm>
          <a:prstGeom prst="rect">
            <a:avLst/>
          </a:prstGeom>
          <a:noFill/>
        </p:spPr>
        <p:txBody>
          <a:bodyPr wrap="none" rtlCol="0">
            <a:spAutoFit/>
          </a:bodyPr>
          <a:lstStyle/>
          <a:p>
            <a:pPr algn="ctr">
              <a:defRPr/>
            </a:pPr>
            <a:r>
              <a:rPr lang="ru-RU" sz="2400" b="1">
                <a:latin typeface="Sitka Subheading"/>
              </a:rPr>
              <a:t>Книги о нем</a:t>
            </a:r>
          </a:p>
        </p:txBody>
      </p:sp>
      <p:pic>
        <p:nvPicPr>
          <p:cNvPr id="7" name="Рисунок 6"/>
          <p:cNvPicPr>
            <a:picLocks noChangeAspect="1"/>
          </p:cNvPicPr>
          <p:nvPr/>
        </p:nvPicPr>
        <p:blipFill>
          <a:blip r:embed="rId8"/>
          <a:stretch/>
        </p:blipFill>
        <p:spPr bwMode="auto">
          <a:xfrm>
            <a:off x="886874" y="710298"/>
            <a:ext cx="3564150" cy="4726990"/>
          </a:xfrm>
          <a:prstGeom prst="rect">
            <a:avLst/>
          </a:prstGeom>
        </p:spPr>
      </p:pic>
      <p:sp>
        <p:nvSpPr>
          <p:cNvPr id="8" name="TextBox 7"/>
          <p:cNvSpPr txBox="1"/>
          <p:nvPr/>
        </p:nvSpPr>
        <p:spPr bwMode="auto">
          <a:xfrm>
            <a:off x="7189195" y="2157899"/>
            <a:ext cx="2329378" cy="461665"/>
          </a:xfrm>
          <a:prstGeom prst="rect">
            <a:avLst/>
          </a:prstGeom>
          <a:noFill/>
        </p:spPr>
        <p:txBody>
          <a:bodyPr wrap="square" rtlCol="0">
            <a:spAutoFit/>
          </a:bodyPr>
          <a:lstStyle/>
          <a:p>
            <a:pPr algn="ctr">
              <a:defRPr/>
            </a:pPr>
            <a:r>
              <a:rPr lang="ru-RU" sz="2400" b="1">
                <a:latin typeface="Sitka Subheading"/>
              </a:rPr>
              <a:t>Фотогалерея</a:t>
            </a:r>
          </a:p>
        </p:txBody>
      </p:sp>
      <p:pic>
        <p:nvPicPr>
          <p:cNvPr id="6" name="Рисунок 5"/>
          <p:cNvPicPr>
            <a:picLocks noChangeAspect="1"/>
          </p:cNvPicPr>
          <p:nvPr/>
        </p:nvPicPr>
        <p:blipFill>
          <a:blip r:embed="rId9"/>
          <a:stretch/>
        </p:blipFill>
        <p:spPr bwMode="auto">
          <a:xfrm>
            <a:off x="886874" y="4341693"/>
            <a:ext cx="5358847" cy="2530059"/>
          </a:xfrm>
          <a:prstGeom prst="rect">
            <a:avLst/>
          </a:prstGeom>
        </p:spPr>
      </p:pic>
      <p:pic>
        <p:nvPicPr>
          <p:cNvPr id="15" name="Рисунок 14">
            <a:hlinkClick r:id="rId10" action="ppaction://hlinksldjump" tooltip="Меню"/>
          </p:cNvPr>
          <p:cNvPicPr>
            <a:picLocks noChangeAspect="1"/>
          </p:cNvPicPr>
          <p:nvPr/>
        </p:nvPicPr>
        <p:blipFill>
          <a:blip r:embed="rId11"/>
          <a:stretch/>
        </p:blipFill>
        <p:spPr bwMode="auto">
          <a:xfrm>
            <a:off x="0" y="0"/>
            <a:ext cx="1227204" cy="109985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sp>
        <p:nvSpPr>
          <p:cNvPr id="4" name="Скругленный прямоугольник 3"/>
          <p:cNvSpPr/>
          <p:nvPr/>
        </p:nvSpPr>
        <p:spPr bwMode="auto">
          <a:xfrm>
            <a:off x="-807381" y="-226143"/>
            <a:ext cx="14060129" cy="7492180"/>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Прямоугольник 1"/>
          <p:cNvSpPr/>
          <p:nvPr/>
        </p:nvSpPr>
        <p:spPr bwMode="auto">
          <a:xfrm>
            <a:off x="656490" y="1317522"/>
            <a:ext cx="11132386" cy="4151770"/>
          </a:xfrm>
          <a:prstGeom prst="rect">
            <a:avLst/>
          </a:prstGeom>
        </p:spPr>
        <p:txBody>
          <a:bodyPr wrap="square">
            <a:spAutoFit/>
          </a:bodyPr>
          <a:lstStyle/>
          <a:p>
            <a:pPr algn="just">
              <a:defRPr/>
            </a:pPr>
            <a:r>
              <a:rPr lang="ru-RU" sz="2400">
                <a:latin typeface="Sitka Subheading"/>
              </a:rPr>
              <a:t>Васильев родился 21 мая 1924 года в Смоленске в семье офицера. Мать писателя принадлежала к дворянству. Сам он ушел на фронт еще в школьном возрасте. В 1943 году был тяжело ранен и вынуждено покинул армию. В этом же году Васильев поступил в Военную академию им. Сталина. В 1954 году он официально уволился из армии, причиной назвав желание заниматься литературой.</a:t>
            </a:r>
            <a:endParaRPr/>
          </a:p>
          <a:p>
            <a:pPr algn="just">
              <a:defRPr/>
            </a:pPr>
            <a:r>
              <a:rPr lang="ru-RU" sz="2400">
                <a:latin typeface="Sitka Subheading"/>
              </a:rPr>
              <a:t>Дебют писателя состоялся в 1954 году с выходом пьесы «Танкисты», посвященной теме послевоенной смены поколений в армии. Эту пьесу неоднократно ставили на сцене Театра Советской Армии. Впоследствии постановка была запрещена. Но писатель не отчаялся и далее осваивал драматургию. </a:t>
            </a:r>
            <a:endParaRPr/>
          </a:p>
        </p:txBody>
      </p:sp>
      <p:pic>
        <p:nvPicPr>
          <p:cNvPr id="8194" name="Picture 2">
            <a:hlinkClick r:id="rId3" action="ppaction://hlinksldjump" tooltip="вперед"/>
          </p:cNvPr>
          <p:cNvPicPr>
            <a:picLocks noChangeAspect="1" noChangeArrowheads="1"/>
          </p:cNvPicPr>
          <p:nvPr/>
        </p:nvPicPr>
        <p:blipFill>
          <a:blip r:embed="rId4"/>
          <a:stretch/>
        </p:blipFill>
        <p:spPr bwMode="auto">
          <a:xfrm>
            <a:off x="10741313" y="5469293"/>
            <a:ext cx="1381326" cy="1388707"/>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sp>
        <p:nvSpPr>
          <p:cNvPr id="3" name="Скругленный прямоугольник 2"/>
          <p:cNvSpPr/>
          <p:nvPr/>
        </p:nvSpPr>
        <p:spPr bwMode="auto">
          <a:xfrm>
            <a:off x="-530940" y="-383458"/>
            <a:ext cx="13296682" cy="7669161"/>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Прямоугольник 1"/>
          <p:cNvSpPr/>
          <p:nvPr/>
        </p:nvSpPr>
        <p:spPr bwMode="auto">
          <a:xfrm>
            <a:off x="1345718" y="1207698"/>
            <a:ext cx="9989388" cy="4154984"/>
          </a:xfrm>
          <a:prstGeom prst="rect">
            <a:avLst/>
          </a:prstGeom>
        </p:spPr>
        <p:txBody>
          <a:bodyPr wrap="square">
            <a:spAutoFit/>
          </a:bodyPr>
          <a:lstStyle/>
          <a:p>
            <a:pPr algn="just">
              <a:defRPr/>
            </a:pPr>
            <a:r>
              <a:rPr lang="ru-RU" sz="2400">
                <a:latin typeface="Sitka Subheading"/>
              </a:rPr>
              <a:t>Вскоре он стал писать сценарии к кинофильмам. Появились фильмы «Очередной рейс» (1958), «Офицеры» (1971). Последний получил широкую известность. Более того, Васильев сочинил немало сценариев для КВН и некоторых киножурналов.</a:t>
            </a:r>
            <a:endParaRPr/>
          </a:p>
          <a:p>
            <a:pPr algn="just">
              <a:defRPr/>
            </a:pPr>
            <a:r>
              <a:rPr lang="ru-RU" sz="2400">
                <a:latin typeface="Sitka Subheading"/>
              </a:rPr>
              <a:t>В 1967 году в журнале Твардовского появилась повесть «Иванов катер», по которой через несколько лет сняли фильм. Настоящая слава пришла к Васильеву после выхода повести «А зори здесь тихие…». Рукопись была сразу принята к печати журналом «Юность». С этого момента все лучшие произведения писателя печатались именно в нем. В 1970 году повесть появилась на сцене театра на Таганке, а в 1972 году С. Ростоцкий снял по ней фильм. </a:t>
            </a:r>
            <a:endParaRPr lang="ru-RU"/>
          </a:p>
        </p:txBody>
      </p:sp>
      <p:pic>
        <p:nvPicPr>
          <p:cNvPr id="9218" name="Picture 2">
            <a:hlinkClick r:id="rId3" action="ppaction://hlinksldjump" tooltip="вперед"/>
          </p:cNvPr>
          <p:cNvPicPr>
            <a:picLocks noChangeAspect="1" noChangeArrowheads="1"/>
          </p:cNvPicPr>
          <p:nvPr/>
        </p:nvPicPr>
        <p:blipFill>
          <a:blip r:embed="rId4"/>
          <a:stretch/>
        </p:blipFill>
        <p:spPr bwMode="auto">
          <a:xfrm>
            <a:off x="10797487" y="5572664"/>
            <a:ext cx="1460829" cy="1468635"/>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sp>
        <p:nvSpPr>
          <p:cNvPr id="3" name="Скругленный прямоугольник 2"/>
          <p:cNvSpPr/>
          <p:nvPr/>
        </p:nvSpPr>
        <p:spPr bwMode="auto">
          <a:xfrm>
            <a:off x="-633046" y="-299601"/>
            <a:ext cx="13481255" cy="7846142"/>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Прямоугольник 1"/>
          <p:cNvSpPr/>
          <p:nvPr/>
        </p:nvSpPr>
        <p:spPr bwMode="auto">
          <a:xfrm>
            <a:off x="2080845" y="2099976"/>
            <a:ext cx="8777654" cy="3046988"/>
          </a:xfrm>
          <a:prstGeom prst="rect">
            <a:avLst/>
          </a:prstGeom>
        </p:spPr>
        <p:txBody>
          <a:bodyPr wrap="square">
            <a:spAutoFit/>
          </a:bodyPr>
          <a:lstStyle/>
          <a:p>
            <a:pPr algn="ctr">
              <a:defRPr/>
            </a:pPr>
            <a:r>
              <a:rPr lang="ru-RU" sz="2800">
                <a:latin typeface="Sitka Subheading"/>
              </a:rPr>
              <a:t>Большинство книг Васильева обращено к теме войны и острым социальным проблемам. Б. Л. Васильев – лауреат многих литературных и государственных премий, а также член Союза писателей Москвы. Он скончался 11 марта 2013 года в Москве, где и был похоронен.</a:t>
            </a:r>
            <a:endParaRPr/>
          </a:p>
          <a:p>
            <a:pPr algn="ctr">
              <a:defRPr/>
            </a:pPr>
            <a:endParaRPr lang="ru-RU" sz="2400">
              <a:latin typeface="Sitka Subheading"/>
            </a:endParaRPr>
          </a:p>
        </p:txBody>
      </p:sp>
      <p:pic>
        <p:nvPicPr>
          <p:cNvPr id="10242" name="Picture 2">
            <a:hlinkClick r:id="rId3" action="ppaction://hlinksldjump" tooltip="меню"/>
          </p:cNvPr>
          <p:cNvPicPr>
            <a:picLocks noChangeAspect="1" noChangeArrowheads="1"/>
          </p:cNvPicPr>
          <p:nvPr/>
        </p:nvPicPr>
        <p:blipFill>
          <a:blip r:embed="rId4"/>
          <a:stretch/>
        </p:blipFill>
        <p:spPr bwMode="auto">
          <a:xfrm>
            <a:off x="0" y="131074"/>
            <a:ext cx="1225550" cy="1090613"/>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
          </p:cNvPr>
          <p:cNvPicPr>
            <a:picLocks noChangeAspect="1"/>
          </p:cNvPicPr>
          <p:nvPr/>
        </p:nvPicPr>
        <p:blipFill>
          <a:blip r:embed="rId4"/>
          <a:stretch/>
        </p:blipFill>
        <p:spPr bwMode="auto">
          <a:xfrm>
            <a:off x="2554530" y="297839"/>
            <a:ext cx="7047768" cy="5206933"/>
          </a:xfrm>
          <a:prstGeom prst="rect">
            <a:avLst/>
          </a:prstGeom>
        </p:spPr>
      </p:pic>
      <p:sp>
        <p:nvSpPr>
          <p:cNvPr id="3" name="Прямоугольник 2"/>
          <p:cNvSpPr/>
          <p:nvPr/>
        </p:nvSpPr>
        <p:spPr bwMode="auto">
          <a:xfrm>
            <a:off x="2021000" y="5687782"/>
            <a:ext cx="7929603" cy="945239"/>
          </a:xfrm>
          <a:prstGeom prst="rect">
            <a:avLst/>
          </a:prstGeom>
        </p:spPr>
        <p:txBody>
          <a:bodyPr wrap="square">
            <a:spAutoFit/>
          </a:bodyPr>
          <a:lstStyle/>
          <a:p>
            <a:pPr algn="ctr">
              <a:defRPr/>
            </a:pPr>
            <a:r>
              <a:rPr lang="ru-RU" sz="2800" i="1">
                <a:latin typeface="a_OldTyper"/>
              </a:rPr>
              <a:t>С сестрой Галей (1915 года рождения). Смоленск, фото 1927 года</a:t>
            </a:r>
            <a:endParaRPr i="1"/>
          </a:p>
        </p:txBody>
      </p:sp>
      <p:pic>
        <p:nvPicPr>
          <p:cNvPr id="11266" name="Picture 2">
            <a:hlinkClick r:id="rId5" action="ppaction://hlinksldjump" tooltip="меню"/>
          </p:cNvPr>
          <p:cNvPicPr>
            <a:picLocks noChangeAspect="1" noChangeArrowheads="1"/>
          </p:cNvPicPr>
          <p:nvPr/>
        </p:nvPicPr>
        <p:blipFill>
          <a:blip r:embed="rId6"/>
          <a:stretch/>
        </p:blipFill>
        <p:spPr bwMode="auto">
          <a:xfrm>
            <a:off x="42023" y="134249"/>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pic>
        <p:nvPicPr>
          <p:cNvPr id="6" name="Рисунок 5">
            <a:hlinkClick r:id="rId3" action="ppaction://hlinksldjump" tooltip="нажмите на фото"/>
          </p:cNvPr>
          <p:cNvPicPr>
            <a:picLocks noChangeAspect="1"/>
          </p:cNvPicPr>
          <p:nvPr/>
        </p:nvPicPr>
        <p:blipFill>
          <a:blip r:embed="rId4"/>
          <a:stretch/>
        </p:blipFill>
        <p:spPr bwMode="auto">
          <a:xfrm>
            <a:off x="978021" y="469787"/>
            <a:ext cx="3877317" cy="5820873"/>
          </a:xfrm>
          <a:prstGeom prst="rect">
            <a:avLst/>
          </a:prstGeom>
          <a:blipFill>
            <a:blip r:embed="rId2">
              <a:alphaModFix amt="51000"/>
            </a:blip>
            <a:stretch/>
          </a:blipFill>
        </p:spPr>
      </p:pic>
      <p:sp>
        <p:nvSpPr>
          <p:cNvPr id="7" name="Прямоугольник 6"/>
          <p:cNvSpPr/>
          <p:nvPr/>
        </p:nvSpPr>
        <p:spPr bwMode="auto">
          <a:xfrm>
            <a:off x="4855338" y="2280997"/>
            <a:ext cx="7156687" cy="1798679"/>
          </a:xfrm>
          <a:prstGeom prst="rect">
            <a:avLst/>
          </a:prstGeom>
        </p:spPr>
        <p:txBody>
          <a:bodyPr wrap="square">
            <a:spAutoFit/>
          </a:bodyPr>
          <a:lstStyle/>
          <a:p>
            <a:pPr algn="ctr">
              <a:defRPr/>
            </a:pPr>
            <a:r>
              <a:rPr lang="ru-RU" sz="2800" b="0" i="1">
                <a:latin typeface="a_OldTyper"/>
              </a:rPr>
              <a:t>Родители писателя, Елена Николаевна и Лев Александрович Васильевы, Смоленск, </a:t>
            </a:r>
            <a:endParaRPr sz="2800" b="0" i="1">
              <a:latin typeface="a_OldTyper"/>
            </a:endParaRPr>
          </a:p>
          <a:p>
            <a:pPr algn="ctr">
              <a:defRPr/>
            </a:pPr>
            <a:r>
              <a:rPr lang="ru-RU" sz="2800" b="0" i="1">
                <a:latin typeface="a_OldTyper"/>
              </a:rPr>
              <a:t>снимок 1913 года</a:t>
            </a:r>
            <a:endParaRPr b="0" i="1"/>
          </a:p>
        </p:txBody>
      </p:sp>
      <p:pic>
        <p:nvPicPr>
          <p:cNvPr id="12290" name="Picture 2">
            <a:hlinkClick r:id="rId5" action="ppaction://hlinksldjump"/>
          </p:cNvPr>
          <p:cNvPicPr>
            <a:picLocks noChangeAspect="1" noChangeArrowheads="1"/>
          </p:cNvPicPr>
          <p:nvPr/>
        </p:nvPicPr>
        <p:blipFill>
          <a:blip r:embed="rId6"/>
          <a:stretch/>
        </p:blipFill>
        <p:spPr bwMode="auto">
          <a:xfrm>
            <a:off x="79435" y="0"/>
            <a:ext cx="781469" cy="781469"/>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
          </p:cNvPr>
          <p:cNvPicPr>
            <a:picLocks noChangeAspect="1"/>
          </p:cNvPicPr>
          <p:nvPr/>
        </p:nvPicPr>
        <p:blipFill>
          <a:blip r:embed="rId4"/>
          <a:stretch/>
        </p:blipFill>
        <p:spPr bwMode="auto">
          <a:xfrm>
            <a:off x="2770127" y="183171"/>
            <a:ext cx="7073778" cy="5019737"/>
          </a:xfrm>
          <a:prstGeom prst="rect">
            <a:avLst/>
          </a:prstGeom>
        </p:spPr>
      </p:pic>
      <p:sp>
        <p:nvSpPr>
          <p:cNvPr id="3" name="Прямоугольник 2"/>
          <p:cNvSpPr/>
          <p:nvPr/>
        </p:nvSpPr>
        <p:spPr bwMode="auto">
          <a:xfrm>
            <a:off x="3259015" y="5356793"/>
            <a:ext cx="6096359" cy="1189080"/>
          </a:xfrm>
          <a:prstGeom prst="rect">
            <a:avLst/>
          </a:prstGeom>
        </p:spPr>
        <p:txBody>
          <a:bodyPr>
            <a:spAutoFit/>
          </a:bodyPr>
          <a:lstStyle/>
          <a:p>
            <a:pPr algn="ctr">
              <a:defRPr/>
            </a:pPr>
            <a:r>
              <a:rPr lang="ru-RU" sz="2400" i="1">
                <a:latin typeface="a_OldTyper"/>
              </a:rPr>
              <a:t>Воронеж, 7 класс, 54 неполной средней школы. Б.Васильев - второй ряд сверху, третий слева</a:t>
            </a:r>
            <a:endParaRPr i="1"/>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фото"/>
          </p:cNvPr>
          <p:cNvPicPr>
            <a:picLocks noChangeAspect="1"/>
          </p:cNvPicPr>
          <p:nvPr/>
        </p:nvPicPr>
        <p:blipFill>
          <a:blip r:embed="rId4"/>
          <a:stretch/>
        </p:blipFill>
        <p:spPr bwMode="auto">
          <a:xfrm>
            <a:off x="3047998" y="346563"/>
            <a:ext cx="6570785" cy="4724027"/>
          </a:xfrm>
          <a:prstGeom prst="rect">
            <a:avLst/>
          </a:prstGeom>
        </p:spPr>
      </p:pic>
      <p:sp>
        <p:nvSpPr>
          <p:cNvPr id="3" name="Прямоугольник 2"/>
          <p:cNvSpPr/>
          <p:nvPr/>
        </p:nvSpPr>
        <p:spPr bwMode="auto">
          <a:xfrm>
            <a:off x="2979174" y="5539190"/>
            <a:ext cx="6710592" cy="518519"/>
          </a:xfrm>
          <a:prstGeom prst="rect">
            <a:avLst/>
          </a:prstGeom>
        </p:spPr>
        <p:txBody>
          <a:bodyPr wrap="none">
            <a:spAutoFit/>
          </a:bodyPr>
          <a:lstStyle/>
          <a:p>
            <a:pPr algn="ctr">
              <a:defRPr/>
            </a:pPr>
            <a:r>
              <a:rPr lang="ru-RU" sz="2800" i="1">
                <a:latin typeface="a_OldTyper"/>
              </a:rPr>
              <a:t>Мещане Васильевы. Смоленск, 1899 г.</a:t>
            </a:r>
            <a:endParaRPr i="1"/>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3"/>
          <a:stretch/>
        </p:blipFill>
        <p:spPr bwMode="auto">
          <a:xfrm>
            <a:off x="3052394" y="180111"/>
            <a:ext cx="7093927" cy="5390915"/>
          </a:xfrm>
          <a:prstGeom prst="rect">
            <a:avLst/>
          </a:prstGeom>
        </p:spPr>
      </p:pic>
      <p:sp>
        <p:nvSpPr>
          <p:cNvPr id="3" name="Прямоугольник 2"/>
          <p:cNvSpPr/>
          <p:nvPr/>
        </p:nvSpPr>
        <p:spPr bwMode="auto">
          <a:xfrm>
            <a:off x="3311768" y="5813992"/>
            <a:ext cx="6834912" cy="945239"/>
          </a:xfrm>
          <a:prstGeom prst="rect">
            <a:avLst/>
          </a:prstGeom>
        </p:spPr>
        <p:txBody>
          <a:bodyPr wrap="square">
            <a:spAutoFit/>
          </a:bodyPr>
          <a:lstStyle/>
          <a:p>
            <a:pPr algn="ctr">
              <a:defRPr/>
            </a:pPr>
            <a:r>
              <a:rPr lang="ru-RU" sz="2800" i="1">
                <a:latin typeface="a_OldTyper"/>
              </a:rPr>
              <a:t>На съемках фильма "А зори здесь тихие" Станислава Ростоцкого</a:t>
            </a:r>
            <a:endParaRPr sz="2800" i="1">
              <a:latin typeface="a_OldTyper"/>
            </a:endParaRPr>
          </a:p>
        </p:txBody>
      </p:sp>
      <p:pic>
        <p:nvPicPr>
          <p:cNvPr id="13314" name="Picture 2">
            <a:hlinkClick r:id="rId4" action="ppaction://hlinksldjump" tooltip="меню"/>
          </p:cNvPr>
          <p:cNvPicPr>
            <a:picLocks noChangeAspect="1" noChangeArrowheads="1"/>
          </p:cNvPicPr>
          <p:nvPr/>
        </p:nvPicPr>
        <p:blipFill>
          <a:blip r:embed="rId5"/>
          <a:stretch/>
        </p:blipFill>
        <p:spPr bwMode="auto">
          <a:xfrm>
            <a:off x="98755" y="0"/>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p:cNvPr>
          <p:cNvPicPr>
            <a:picLocks noChangeAspect="1"/>
          </p:cNvPicPr>
          <p:nvPr/>
        </p:nvPicPr>
        <p:blipFill>
          <a:blip r:embed="rId4"/>
          <a:stretch/>
        </p:blipFill>
        <p:spPr bwMode="auto">
          <a:xfrm>
            <a:off x="281904" y="334180"/>
            <a:ext cx="1962150" cy="3048000"/>
          </a:xfrm>
          <a:prstGeom prst="rect">
            <a:avLst/>
          </a:prstGeom>
        </p:spPr>
      </p:pic>
      <p:pic>
        <p:nvPicPr>
          <p:cNvPr id="3" name="Рисунок 2">
            <a:hlinkClick r:id="rId5" action="ppaction://hlinksldjump"/>
          </p:cNvPr>
          <p:cNvPicPr>
            <a:picLocks noChangeAspect="1"/>
          </p:cNvPicPr>
          <p:nvPr/>
        </p:nvPicPr>
        <p:blipFill>
          <a:blip r:embed="rId6"/>
          <a:stretch/>
        </p:blipFill>
        <p:spPr bwMode="auto">
          <a:xfrm>
            <a:off x="4815620" y="334180"/>
            <a:ext cx="1850781" cy="3053789"/>
          </a:xfrm>
          <a:prstGeom prst="rect">
            <a:avLst/>
          </a:prstGeom>
        </p:spPr>
      </p:pic>
      <p:pic>
        <p:nvPicPr>
          <p:cNvPr id="4" name="Рисунок 3">
            <a:hlinkClick r:id="rId7" action="ppaction://hlinksldjump"/>
          </p:cNvPr>
          <p:cNvPicPr>
            <a:picLocks noChangeAspect="1"/>
          </p:cNvPicPr>
          <p:nvPr/>
        </p:nvPicPr>
        <p:blipFill>
          <a:blip r:embed="rId8"/>
          <a:stretch/>
        </p:blipFill>
        <p:spPr bwMode="auto">
          <a:xfrm>
            <a:off x="9237967" y="334180"/>
            <a:ext cx="1905000" cy="3048000"/>
          </a:xfrm>
          <a:prstGeom prst="rect">
            <a:avLst/>
          </a:prstGeom>
        </p:spPr>
      </p:pic>
      <p:pic>
        <p:nvPicPr>
          <p:cNvPr id="5" name="Рисунок 4">
            <a:hlinkClick r:id="rId9" action="ppaction://hlinksldjump"/>
          </p:cNvPr>
          <p:cNvPicPr>
            <a:picLocks noChangeAspect="1"/>
          </p:cNvPicPr>
          <p:nvPr/>
        </p:nvPicPr>
        <p:blipFill>
          <a:blip r:embed="rId10"/>
          <a:stretch/>
        </p:blipFill>
        <p:spPr bwMode="auto">
          <a:xfrm>
            <a:off x="2444262" y="3522785"/>
            <a:ext cx="1905000" cy="3048000"/>
          </a:xfrm>
          <a:prstGeom prst="rect">
            <a:avLst/>
          </a:prstGeom>
        </p:spPr>
      </p:pic>
      <p:pic>
        <p:nvPicPr>
          <p:cNvPr id="6" name="Рисунок 5">
            <a:hlinkClick r:id="rId11" action="ppaction://hlinksldjump"/>
          </p:cNvPr>
          <p:cNvPicPr>
            <a:picLocks noChangeAspect="1"/>
          </p:cNvPicPr>
          <p:nvPr/>
        </p:nvPicPr>
        <p:blipFill>
          <a:blip r:embed="rId12"/>
          <a:stretch/>
        </p:blipFill>
        <p:spPr bwMode="auto">
          <a:xfrm>
            <a:off x="7177455" y="3522785"/>
            <a:ext cx="2286000" cy="3048000"/>
          </a:xfrm>
          <a:prstGeom prst="rect">
            <a:avLst/>
          </a:prstGeom>
        </p:spPr>
      </p:pic>
      <p:pic>
        <p:nvPicPr>
          <p:cNvPr id="14338" name="Picture 2">
            <a:hlinkClick r:id="rId13" action="ppaction://hlinksldjump" tooltip="меню"/>
          </p:cNvPr>
          <p:cNvPicPr>
            <a:picLocks noChangeAspect="1" noChangeArrowheads="1"/>
          </p:cNvPicPr>
          <p:nvPr/>
        </p:nvPicPr>
        <p:blipFill>
          <a:blip r:embed="rId14"/>
          <a:stretch/>
        </p:blipFill>
        <p:spPr bwMode="auto">
          <a:xfrm>
            <a:off x="0" y="5809863"/>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15362" name="Picture 2"/>
          <p:cNvPicPr>
            <a:picLocks noChangeAspect="1" noChangeArrowheads="1"/>
          </p:cNvPicPr>
          <p:nvPr/>
        </p:nvPicPr>
        <p:blipFill>
          <a:blip r:embed="rId3"/>
          <a:stretch/>
        </p:blipFill>
        <p:spPr bwMode="auto">
          <a:xfrm>
            <a:off x="3437792" y="352337"/>
            <a:ext cx="8055409" cy="1273968"/>
          </a:xfrm>
          <a:prstGeom prst="rect">
            <a:avLst/>
          </a:prstGeom>
          <a:noFill/>
          <a:ln>
            <a:noFill/>
          </a:ln>
          <a:effectLst/>
        </p:spPr>
      </p:pic>
      <p:pic>
        <p:nvPicPr>
          <p:cNvPr id="15363" name="Picture 3"/>
          <p:cNvPicPr>
            <a:picLocks noChangeAspect="1" noChangeArrowheads="1"/>
          </p:cNvPicPr>
          <p:nvPr/>
        </p:nvPicPr>
        <p:blipFill>
          <a:blip r:embed="rId3"/>
          <a:stretch/>
        </p:blipFill>
        <p:spPr bwMode="auto">
          <a:xfrm>
            <a:off x="3437792" y="2154237"/>
            <a:ext cx="8141676" cy="4419091"/>
          </a:xfrm>
          <a:prstGeom prst="rect">
            <a:avLst/>
          </a:prstGeom>
          <a:noFill/>
          <a:ln>
            <a:noFill/>
          </a:ln>
          <a:effectLst/>
        </p:spPr>
      </p:pic>
      <p:sp>
        <p:nvSpPr>
          <p:cNvPr id="2" name="Прямоугольник 1"/>
          <p:cNvSpPr/>
          <p:nvPr/>
        </p:nvSpPr>
        <p:spPr bwMode="auto">
          <a:xfrm>
            <a:off x="3515429" y="2329771"/>
            <a:ext cx="7905779" cy="4093428"/>
          </a:xfrm>
          <a:prstGeom prst="rect">
            <a:avLst/>
          </a:prstGeom>
        </p:spPr>
        <p:txBody>
          <a:bodyPr wrap="square">
            <a:spAutoFit/>
          </a:bodyPr>
          <a:lstStyle/>
          <a:p>
            <a:pPr algn="just">
              <a:defRPr/>
            </a:pPr>
            <a:r>
              <a:rPr lang="ru-RU" sz="2000">
                <a:latin typeface="New Standard Old"/>
              </a:rPr>
              <a:t>Знаменитый роман, созданный Борисом Васильевым. Героем книги стал девятнадцатилетний лейтенант, оборонявший Брестскую крепость в течение десяти месяцев. Отправляясь на службу в Брест, Коля Плужников не ожидал, что скоро начнётся война. Нападение фашистов было неожиданным, а Красная Армия не могла помочь защитникам осаждённой крепости. Юноша быстро осознал, что рассчитывать приходится только на собственные силы. Но что способен сделать человек в одиночку? Стать ночным кошмаром для врагов, посягнувших на его землю. История молодого героя, не значившегося в списках, надолго запомнится читателям.</a:t>
            </a:r>
          </a:p>
        </p:txBody>
      </p:sp>
      <p:pic>
        <p:nvPicPr>
          <p:cNvPr id="3" name="Рисунок 2">
            <a:hlinkClick r:id="rId4" tooltip="читать онлайн"/>
          </p:cNvPr>
          <p:cNvPicPr>
            <a:picLocks noChangeAspect="1"/>
          </p:cNvPicPr>
          <p:nvPr/>
        </p:nvPicPr>
        <p:blipFill>
          <a:blip r:embed="rId5"/>
          <a:stretch/>
        </p:blipFill>
        <p:spPr bwMode="auto">
          <a:xfrm>
            <a:off x="278688" y="345566"/>
            <a:ext cx="2935016" cy="4557478"/>
          </a:xfrm>
          <a:prstGeom prst="rect">
            <a:avLst/>
          </a:prstGeom>
        </p:spPr>
      </p:pic>
      <p:sp>
        <p:nvSpPr>
          <p:cNvPr id="4" name="Прямоугольник 3"/>
          <p:cNvSpPr/>
          <p:nvPr/>
        </p:nvSpPr>
        <p:spPr bwMode="auto">
          <a:xfrm>
            <a:off x="3470843" y="433701"/>
            <a:ext cx="7983416" cy="1015663"/>
          </a:xfrm>
          <a:prstGeom prst="rect">
            <a:avLst/>
          </a:prstGeom>
        </p:spPr>
        <p:txBody>
          <a:bodyPr wrap="square">
            <a:spAutoFit/>
          </a:bodyPr>
          <a:lstStyle/>
          <a:p>
            <a:pPr algn="just">
              <a:defRPr/>
            </a:pPr>
            <a:r>
              <a:rPr lang="ru-RU" sz="2000">
                <a:latin typeface="Sitka Subheading"/>
              </a:rPr>
              <a:t>Васильев, Б. Л. В списках не значился / Б. Л. Васильев. - Барнаул : Алтайское книжное издательство, 1985. - 216 с. - (Школьная библиотека). – Текст: непосредственный.</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16387" name="Picture 3"/>
          <p:cNvPicPr>
            <a:picLocks noChangeAspect="1" noChangeArrowheads="1"/>
          </p:cNvPicPr>
          <p:nvPr/>
        </p:nvPicPr>
        <p:blipFill>
          <a:blip r:embed="rId3"/>
          <a:stretch/>
        </p:blipFill>
        <p:spPr bwMode="auto">
          <a:xfrm>
            <a:off x="3250223" y="2266382"/>
            <a:ext cx="8127024" cy="3789361"/>
          </a:xfrm>
          <a:prstGeom prst="rect">
            <a:avLst/>
          </a:prstGeom>
          <a:noFill/>
          <a:ln>
            <a:noFill/>
          </a:ln>
          <a:effectLst/>
        </p:spPr>
      </p:pic>
      <p:pic>
        <p:nvPicPr>
          <p:cNvPr id="16386" name="Picture 2"/>
          <p:cNvPicPr>
            <a:picLocks noChangeAspect="1" noChangeArrowheads="1"/>
          </p:cNvPicPr>
          <p:nvPr/>
        </p:nvPicPr>
        <p:blipFill>
          <a:blip r:embed="rId3"/>
          <a:stretch/>
        </p:blipFill>
        <p:spPr bwMode="auto">
          <a:xfrm>
            <a:off x="3250223" y="480614"/>
            <a:ext cx="7986346" cy="1337169"/>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395104" y="327996"/>
            <a:ext cx="2649895" cy="4367096"/>
          </a:xfrm>
          <a:prstGeom prst="rect">
            <a:avLst/>
          </a:prstGeom>
        </p:spPr>
      </p:pic>
      <p:sp>
        <p:nvSpPr>
          <p:cNvPr id="3" name="Прямоугольник 2"/>
          <p:cNvSpPr/>
          <p:nvPr/>
        </p:nvSpPr>
        <p:spPr bwMode="auto">
          <a:xfrm>
            <a:off x="3250223" y="589505"/>
            <a:ext cx="7986346" cy="1015663"/>
          </a:xfrm>
          <a:prstGeom prst="rect">
            <a:avLst/>
          </a:prstGeom>
        </p:spPr>
        <p:txBody>
          <a:bodyPr wrap="square">
            <a:spAutoFit/>
          </a:bodyPr>
          <a:lstStyle/>
          <a:p>
            <a:pPr algn="just">
              <a:defRPr/>
            </a:pPr>
            <a:r>
              <a:rPr lang="ru-RU" sz="2000">
                <a:latin typeface="Sitka Subheading"/>
              </a:rPr>
              <a:t>Васильев, Б. Л. Завтра была война/ Б. Л. Васильев. - Москва : АСТ-пресс, 1994. - 476 с. - (Новая русская классика). - ISBN 5-214-00038-3. – Текст: непосредственный.</a:t>
            </a:r>
          </a:p>
        </p:txBody>
      </p:sp>
      <p:sp>
        <p:nvSpPr>
          <p:cNvPr id="4" name="Прямоугольник 3"/>
          <p:cNvSpPr/>
          <p:nvPr/>
        </p:nvSpPr>
        <p:spPr bwMode="auto">
          <a:xfrm>
            <a:off x="3250223" y="2504125"/>
            <a:ext cx="8127024" cy="2862322"/>
          </a:xfrm>
          <a:prstGeom prst="rect">
            <a:avLst/>
          </a:prstGeom>
        </p:spPr>
        <p:txBody>
          <a:bodyPr wrap="square">
            <a:spAutoFit/>
          </a:bodyPr>
          <a:lstStyle/>
          <a:p>
            <a:pPr algn="just">
              <a:defRPr/>
            </a:pPr>
            <a:r>
              <a:rPr lang="ru-RU" sz="2000">
                <a:latin typeface="New Standard Old"/>
              </a:rPr>
              <a:t>Тема Великой Отечественной войны и судьба поколения, для которого эта война была главным событием в жизни, стала основной в творчестве писателя-фронтовика Бориса Васильева. "Завтра была война" - повесть не столько о войне, сколько о девушках и юношах советского предвоенного периода, которые должны совершать взрослые поступки и принимать недетские решения, это история о моральном взрослении и становлении, настоящей дружбе и первом нравственном выборе. А молодость их оказалась короткой, ведь "завтра была война"…</a:t>
            </a:r>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17410" name="Picture 2"/>
          <p:cNvPicPr>
            <a:picLocks noChangeAspect="1" noChangeArrowheads="1"/>
          </p:cNvPicPr>
          <p:nvPr/>
        </p:nvPicPr>
        <p:blipFill>
          <a:blip r:embed="rId3"/>
          <a:stretch/>
        </p:blipFill>
        <p:spPr bwMode="auto">
          <a:xfrm>
            <a:off x="3900636" y="565741"/>
            <a:ext cx="7236065" cy="1064651"/>
          </a:xfrm>
          <a:prstGeom prst="rect">
            <a:avLst/>
          </a:prstGeom>
          <a:noFill/>
          <a:ln>
            <a:noFill/>
          </a:ln>
          <a:effectLst/>
        </p:spPr>
      </p:pic>
      <p:pic>
        <p:nvPicPr>
          <p:cNvPr id="17411" name="Picture 3"/>
          <p:cNvPicPr>
            <a:picLocks noChangeAspect="1" noChangeArrowheads="1"/>
          </p:cNvPicPr>
          <p:nvPr/>
        </p:nvPicPr>
        <p:blipFill>
          <a:blip r:embed="rId3"/>
          <a:stretch/>
        </p:blipFill>
        <p:spPr bwMode="auto">
          <a:xfrm>
            <a:off x="3883049" y="1964457"/>
            <a:ext cx="7391676" cy="3970516"/>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508349" y="550854"/>
            <a:ext cx="2753598" cy="4398720"/>
          </a:xfrm>
          <a:prstGeom prst="rect">
            <a:avLst/>
          </a:prstGeom>
        </p:spPr>
      </p:pic>
      <p:sp>
        <p:nvSpPr>
          <p:cNvPr id="3" name="Прямоугольник 2"/>
          <p:cNvSpPr/>
          <p:nvPr/>
        </p:nvSpPr>
        <p:spPr bwMode="auto">
          <a:xfrm>
            <a:off x="3883049" y="2097437"/>
            <a:ext cx="7271238" cy="3170098"/>
          </a:xfrm>
          <a:prstGeom prst="rect">
            <a:avLst/>
          </a:prstGeom>
        </p:spPr>
        <p:txBody>
          <a:bodyPr wrap="square">
            <a:spAutoFit/>
          </a:bodyPr>
          <a:lstStyle/>
          <a:p>
            <a:pPr algn="just">
              <a:defRPr/>
            </a:pPr>
            <a:r>
              <a:rPr lang="ru-RU" sz="2000">
                <a:latin typeface="New Standard Old"/>
              </a:rPr>
              <a:t>В произведении рассказывается о простой бухгалтерше Алевтине Ивановне Кониковой, которую дирекция завода, где она работает, обязывает выступить на собрании перед молодым поколением ткачих. Рассказывать Алевтину Ивановну просят о её фронтовой жизни. Подготовиться к выступлению ей помогает муж, который даёт ей солидную военную литературу. Читая написанное в книгах, перед глазами ветерана Кониковой то и дело проплывают воспоминания её полка, в котором ей доводилось пройти войну</a:t>
            </a:r>
            <a:endParaRPr/>
          </a:p>
        </p:txBody>
      </p:sp>
      <p:sp>
        <p:nvSpPr>
          <p:cNvPr id="4" name="TextBox 3"/>
          <p:cNvSpPr txBox="1"/>
          <p:nvPr/>
        </p:nvSpPr>
        <p:spPr bwMode="auto">
          <a:xfrm>
            <a:off x="3965331" y="709115"/>
            <a:ext cx="7086600" cy="707886"/>
          </a:xfrm>
          <a:prstGeom prst="rect">
            <a:avLst/>
          </a:prstGeom>
          <a:noFill/>
        </p:spPr>
        <p:txBody>
          <a:bodyPr wrap="square" rtlCol="0">
            <a:spAutoFit/>
          </a:bodyPr>
          <a:lstStyle/>
          <a:p>
            <a:pPr algn="just">
              <a:defRPr/>
            </a:pPr>
            <a:r>
              <a:rPr lang="ru-RU" sz="2000">
                <a:latin typeface="Sitka Subheading"/>
              </a:rPr>
              <a:t>Васильев, Б. Ветеран / Б. Васильев. – Москва: Лениздат, 1976. – 18 с. – Текст: непосредственный.</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18434" name="Picture 2"/>
          <p:cNvPicPr>
            <a:picLocks noChangeAspect="1" noChangeArrowheads="1"/>
          </p:cNvPicPr>
          <p:nvPr/>
        </p:nvPicPr>
        <p:blipFill>
          <a:blip r:embed="rId3"/>
          <a:stretch/>
        </p:blipFill>
        <p:spPr bwMode="auto">
          <a:xfrm>
            <a:off x="4547619" y="282306"/>
            <a:ext cx="6973888" cy="1138870"/>
          </a:xfrm>
          <a:prstGeom prst="rect">
            <a:avLst/>
          </a:prstGeom>
          <a:noFill/>
          <a:ln>
            <a:noFill/>
          </a:ln>
          <a:effectLst/>
        </p:spPr>
      </p:pic>
      <p:pic>
        <p:nvPicPr>
          <p:cNvPr id="18435" name="Picture 3"/>
          <p:cNvPicPr>
            <a:picLocks noChangeAspect="1" noChangeArrowheads="1"/>
          </p:cNvPicPr>
          <p:nvPr/>
        </p:nvPicPr>
        <p:blipFill>
          <a:blip r:embed="rId3"/>
          <a:stretch/>
        </p:blipFill>
        <p:spPr bwMode="auto">
          <a:xfrm>
            <a:off x="4503552" y="2221540"/>
            <a:ext cx="6973888" cy="2547937"/>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543287" y="409163"/>
            <a:ext cx="3288539" cy="5270093"/>
          </a:xfrm>
          <a:prstGeom prst="rect">
            <a:avLst/>
          </a:prstGeom>
        </p:spPr>
      </p:pic>
      <p:sp>
        <p:nvSpPr>
          <p:cNvPr id="3" name="TextBox 2"/>
          <p:cNvSpPr txBox="1"/>
          <p:nvPr/>
        </p:nvSpPr>
        <p:spPr bwMode="auto">
          <a:xfrm>
            <a:off x="4605051" y="444906"/>
            <a:ext cx="6802221" cy="707886"/>
          </a:xfrm>
          <a:prstGeom prst="rect">
            <a:avLst/>
          </a:prstGeom>
          <a:noFill/>
        </p:spPr>
        <p:txBody>
          <a:bodyPr wrap="square" rtlCol="0">
            <a:spAutoFit/>
          </a:bodyPr>
          <a:lstStyle/>
          <a:p>
            <a:pPr algn="just">
              <a:defRPr/>
            </a:pPr>
            <a:r>
              <a:rPr lang="ru-RU" sz="2000">
                <a:latin typeface="Sitka Subheading"/>
              </a:rPr>
              <a:t>Васильев, Б. Великолепная шестерка / Б. Васильев. – Москва: АСТ, 1980. – 13 с. – Текст: непосредственный.</a:t>
            </a:r>
          </a:p>
        </p:txBody>
      </p:sp>
      <p:sp>
        <p:nvSpPr>
          <p:cNvPr id="4" name="Прямоугольник 3"/>
          <p:cNvSpPr/>
          <p:nvPr/>
        </p:nvSpPr>
        <p:spPr bwMode="auto">
          <a:xfrm>
            <a:off x="4882155" y="2320691"/>
            <a:ext cx="6536134" cy="2246769"/>
          </a:xfrm>
          <a:prstGeom prst="rect">
            <a:avLst/>
          </a:prstGeom>
        </p:spPr>
        <p:txBody>
          <a:bodyPr wrap="square">
            <a:spAutoFit/>
          </a:bodyPr>
          <a:lstStyle/>
          <a:p>
            <a:pPr algn="just">
              <a:defRPr/>
            </a:pPr>
            <a:r>
              <a:rPr lang="ru-RU" sz="2000">
                <a:latin typeface="New Standard Old"/>
              </a:rPr>
              <a:t>«Кони мчались в густом сумраке. Ветви хлестали по лицам всадников, с лошадиных морд капала пена, и свежий нешоссейный ветер туго надувал рубашки. И никакие автомашины, никакие скутера, никакие мотоциклы не шли сейчас ни в какое сравнение с этой ночной скачкой без дорог. – Хелло, Вэл! – Хелло, Стас!..»</a:t>
            </a:r>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19458" name="Picture 2"/>
          <p:cNvPicPr>
            <a:picLocks noChangeAspect="1" noChangeArrowheads="1"/>
          </p:cNvPicPr>
          <p:nvPr/>
        </p:nvPicPr>
        <p:blipFill>
          <a:blip r:embed="rId3"/>
          <a:stretch/>
        </p:blipFill>
        <p:spPr bwMode="auto">
          <a:xfrm>
            <a:off x="3598712" y="594814"/>
            <a:ext cx="8139018" cy="1423767"/>
          </a:xfrm>
          <a:prstGeom prst="rect">
            <a:avLst/>
          </a:prstGeom>
          <a:noFill/>
          <a:ln>
            <a:noFill/>
          </a:ln>
          <a:effectLst/>
        </p:spPr>
      </p:pic>
      <p:pic>
        <p:nvPicPr>
          <p:cNvPr id="19459" name="Picture 3"/>
          <p:cNvPicPr>
            <a:picLocks noChangeAspect="1" noChangeArrowheads="1"/>
          </p:cNvPicPr>
          <p:nvPr/>
        </p:nvPicPr>
        <p:blipFill>
          <a:blip r:embed="rId3"/>
          <a:stretch/>
        </p:blipFill>
        <p:spPr bwMode="auto">
          <a:xfrm>
            <a:off x="3742589" y="2645944"/>
            <a:ext cx="8101478" cy="3038864"/>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345731" y="471721"/>
            <a:ext cx="3108180" cy="4144240"/>
          </a:xfrm>
          <a:prstGeom prst="rect">
            <a:avLst/>
          </a:prstGeom>
        </p:spPr>
      </p:pic>
      <p:sp>
        <p:nvSpPr>
          <p:cNvPr id="3" name="Прямоугольник 2"/>
          <p:cNvSpPr/>
          <p:nvPr/>
        </p:nvSpPr>
        <p:spPr bwMode="auto">
          <a:xfrm>
            <a:off x="3742591" y="594814"/>
            <a:ext cx="7995139" cy="1323439"/>
          </a:xfrm>
          <a:prstGeom prst="rect">
            <a:avLst/>
          </a:prstGeom>
        </p:spPr>
        <p:txBody>
          <a:bodyPr wrap="square">
            <a:spAutoFit/>
          </a:bodyPr>
          <a:lstStyle/>
          <a:p>
            <a:pPr algn="just">
              <a:defRPr/>
            </a:pPr>
            <a:r>
              <a:rPr lang="ru-RU" sz="2000">
                <a:latin typeface="Bookman Old Style"/>
              </a:rPr>
              <a:t>Васильев, Б. Л. А зори здесь тихие / Б. Л. Васильев. - Москва : Детская литература, 2015. - 393 с. - (Школьная библиотека). -  ISBN 978-5-08-005366-5. – Текст: непосредственный.</a:t>
            </a:r>
          </a:p>
        </p:txBody>
      </p:sp>
      <p:sp>
        <p:nvSpPr>
          <p:cNvPr id="4" name="Прямоугольник 3"/>
          <p:cNvSpPr/>
          <p:nvPr/>
        </p:nvSpPr>
        <p:spPr bwMode="auto">
          <a:xfrm>
            <a:off x="3742589" y="2734793"/>
            <a:ext cx="7995139" cy="2554545"/>
          </a:xfrm>
          <a:prstGeom prst="rect">
            <a:avLst/>
          </a:prstGeom>
        </p:spPr>
        <p:txBody>
          <a:bodyPr wrap="square">
            <a:spAutoFit/>
          </a:bodyPr>
          <a:lstStyle/>
          <a:p>
            <a:pPr algn="just">
              <a:defRPr/>
            </a:pPr>
            <a:r>
              <a:rPr lang="ru-RU" sz="2000">
                <a:latin typeface="New Standard Old"/>
              </a:rPr>
              <a:t>Действие книги разворачивается в карельских лесах в мае 1942 года. Коменданту 171-го разъезда Федоту в подчинение отправляют молоденьких девушек-зенитчиц, только закончивших обучение. Одна из девушек ночью замечает в лесу диверсантов. Васков отправляется на боевое задание, взяв с собой группу из 5 человек. В ходе слежки выясняется, что врагов намного больше, силы неравны. В итоге Федоту удается захватить немцев в плен, но в живых остается он один, все девушки погибли.</a:t>
            </a:r>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p:cNvPr>
          <p:cNvPicPr>
            <a:picLocks noChangeAspect="1"/>
          </p:cNvPicPr>
          <p:nvPr/>
        </p:nvPicPr>
        <p:blipFill>
          <a:blip r:embed="rId4"/>
          <a:stretch/>
        </p:blipFill>
        <p:spPr bwMode="auto">
          <a:xfrm>
            <a:off x="1547394" y="983976"/>
            <a:ext cx="2848761" cy="4586505"/>
          </a:xfrm>
          <a:prstGeom prst="rect">
            <a:avLst/>
          </a:prstGeom>
        </p:spPr>
      </p:pic>
      <p:pic>
        <p:nvPicPr>
          <p:cNvPr id="3" name="Рисунок 2">
            <a:hlinkClick r:id="rId5" action="ppaction://hlinksldjump"/>
          </p:cNvPr>
          <p:cNvPicPr>
            <a:picLocks noChangeAspect="1"/>
          </p:cNvPicPr>
          <p:nvPr/>
        </p:nvPicPr>
        <p:blipFill>
          <a:blip r:embed="rId6"/>
          <a:stretch/>
        </p:blipFill>
        <p:spPr bwMode="auto">
          <a:xfrm>
            <a:off x="7181118" y="983976"/>
            <a:ext cx="3296550" cy="4586505"/>
          </a:xfrm>
          <a:prstGeom prst="rect">
            <a:avLst/>
          </a:prstGeom>
        </p:spPr>
      </p:pic>
      <p:pic>
        <p:nvPicPr>
          <p:cNvPr id="4" name="Picture 2">
            <a:hlinkClick r:id="rId7" action="ppaction://hlinksldjump" tooltip="меню"/>
          </p:cNvPr>
          <p:cNvPicPr>
            <a:picLocks noChangeAspect="1" noChangeArrowheads="1"/>
          </p:cNvPicPr>
          <p:nvPr/>
        </p:nvPicPr>
        <p:blipFill>
          <a:blip r:embed="rId8"/>
          <a:stretch/>
        </p:blipFill>
        <p:spPr bwMode="auto">
          <a:xfrm>
            <a:off x="158016" y="57881"/>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1026" name="Picture 2"/>
          <p:cNvPicPr>
            <a:picLocks noChangeAspect="1" noChangeArrowheads="1"/>
          </p:cNvPicPr>
          <p:nvPr/>
        </p:nvPicPr>
        <p:blipFill>
          <a:blip r:embed="rId3"/>
          <a:srcRect r="-6250"/>
          <a:stretch/>
        </p:blipFill>
        <p:spPr bwMode="auto">
          <a:xfrm>
            <a:off x="3669432" y="2124635"/>
            <a:ext cx="8126412" cy="3956988"/>
          </a:xfrm>
          <a:prstGeom prst="rect">
            <a:avLst/>
          </a:prstGeom>
          <a:noFill/>
          <a:ln>
            <a:noFill/>
          </a:ln>
          <a:effectLst/>
        </p:spPr>
      </p:pic>
      <p:pic>
        <p:nvPicPr>
          <p:cNvPr id="1027" name="Picture 3"/>
          <p:cNvPicPr>
            <a:picLocks noChangeAspect="1" noChangeArrowheads="1"/>
          </p:cNvPicPr>
          <p:nvPr/>
        </p:nvPicPr>
        <p:blipFill>
          <a:blip r:embed="rId3"/>
          <a:stretch/>
        </p:blipFill>
        <p:spPr bwMode="auto">
          <a:xfrm>
            <a:off x="3376133" y="231541"/>
            <a:ext cx="8126412" cy="1303961"/>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376814" y="347293"/>
            <a:ext cx="2788307" cy="4497269"/>
          </a:xfrm>
          <a:prstGeom prst="rect">
            <a:avLst/>
          </a:prstGeom>
        </p:spPr>
      </p:pic>
      <p:sp>
        <p:nvSpPr>
          <p:cNvPr id="3" name="Прямоугольник 2"/>
          <p:cNvSpPr/>
          <p:nvPr/>
        </p:nvSpPr>
        <p:spPr bwMode="auto">
          <a:xfrm>
            <a:off x="3944815" y="347293"/>
            <a:ext cx="7133492" cy="1015663"/>
          </a:xfrm>
          <a:prstGeom prst="rect">
            <a:avLst/>
          </a:prstGeom>
        </p:spPr>
        <p:txBody>
          <a:bodyPr wrap="square">
            <a:spAutoFit/>
          </a:bodyPr>
          <a:lstStyle/>
          <a:p>
            <a:pPr algn="just">
              <a:defRPr/>
            </a:pPr>
            <a:r>
              <a:rPr lang="ru-RU" sz="2000">
                <a:latin typeface="Bookman Old Style"/>
              </a:rPr>
              <a:t>Русские писатели, XX века. / редактор Н.А. Грознова. – Москва: Просвещение, 1998. – 784с. – Текст: непосредственный.</a:t>
            </a:r>
          </a:p>
        </p:txBody>
      </p:sp>
      <p:sp>
        <p:nvSpPr>
          <p:cNvPr id="4" name="Прямоугольник 3"/>
          <p:cNvSpPr/>
          <p:nvPr/>
        </p:nvSpPr>
        <p:spPr bwMode="auto">
          <a:xfrm>
            <a:off x="3944815" y="2124635"/>
            <a:ext cx="7133492" cy="3170098"/>
          </a:xfrm>
          <a:prstGeom prst="rect">
            <a:avLst/>
          </a:prstGeom>
        </p:spPr>
        <p:txBody>
          <a:bodyPr wrap="square">
            <a:spAutoFit/>
          </a:bodyPr>
          <a:lstStyle/>
          <a:p>
            <a:pPr algn="just">
              <a:defRPr/>
            </a:pPr>
            <a:r>
              <a:rPr lang="ru-RU" sz="2000">
                <a:latin typeface="New Standard Old"/>
              </a:rPr>
              <a:t>Издание, представляющее самую широкую, на коней 2000 года, энциклопедическую панораму отечественной литературы современности. В словарь включено около 600 статей о писателях самых разных направлений, художественных пристрастий и политической ориентации — от приверженцев «социалистического реализма» до выразителей тенденций «андеграунда», о признанных классиках и о восходящих «звездах» литературного небосклона, в т. ч. представителях литературы русского зарубежья 20 века.</a:t>
            </a: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165253" y="5595881"/>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44.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2050" name="Picture 2"/>
          <p:cNvPicPr>
            <a:picLocks noChangeAspect="1" noChangeArrowheads="1"/>
          </p:cNvPicPr>
          <p:nvPr/>
        </p:nvPicPr>
        <p:blipFill>
          <a:blip r:embed="rId3"/>
          <a:stretch/>
        </p:blipFill>
        <p:spPr bwMode="auto">
          <a:xfrm>
            <a:off x="3910972" y="2130725"/>
            <a:ext cx="7334390" cy="2819344"/>
          </a:xfrm>
          <a:prstGeom prst="rect">
            <a:avLst/>
          </a:prstGeom>
          <a:noFill/>
          <a:ln>
            <a:noFill/>
          </a:ln>
          <a:effectLst/>
        </p:spPr>
      </p:pic>
      <p:pic>
        <p:nvPicPr>
          <p:cNvPr id="2051" name="Picture 3"/>
          <p:cNvPicPr>
            <a:picLocks noChangeAspect="1" noChangeArrowheads="1"/>
          </p:cNvPicPr>
          <p:nvPr/>
        </p:nvPicPr>
        <p:blipFill>
          <a:blip r:embed="rId3"/>
          <a:stretch/>
        </p:blipFill>
        <p:spPr bwMode="auto">
          <a:xfrm>
            <a:off x="3833334" y="444666"/>
            <a:ext cx="7334390" cy="1410014"/>
          </a:xfrm>
          <a:prstGeom prst="rect">
            <a:avLst/>
          </a:prstGeom>
          <a:noFill/>
          <a:ln>
            <a:noFill/>
          </a:ln>
          <a:effectLst/>
        </p:spPr>
      </p:pic>
      <p:sp>
        <p:nvSpPr>
          <p:cNvPr id="2" name="Прямоугольник 1"/>
          <p:cNvSpPr/>
          <p:nvPr/>
        </p:nvSpPr>
        <p:spPr bwMode="auto">
          <a:xfrm>
            <a:off x="4158761" y="2242424"/>
            <a:ext cx="7086601" cy="2246769"/>
          </a:xfrm>
          <a:prstGeom prst="rect">
            <a:avLst/>
          </a:prstGeom>
        </p:spPr>
        <p:txBody>
          <a:bodyPr wrap="square">
            <a:spAutoFit/>
          </a:bodyPr>
          <a:lstStyle/>
          <a:p>
            <a:pPr algn="just">
              <a:defRPr/>
            </a:pPr>
            <a:r>
              <a:rPr lang="ru-RU" sz="2000">
                <a:latin typeface="New Standard Old"/>
              </a:rPr>
              <a:t>Словарь содержит библиографические статьи-справки, дающие информацию об авторах, редакторах, издателях (в том числе зарубежных), которые оказались в поле зрения автора-составителя.</a:t>
            </a:r>
            <a:endParaRPr/>
          </a:p>
          <a:p>
            <a:pPr algn="just">
              <a:defRPr/>
            </a:pPr>
            <a:r>
              <a:rPr lang="ru-RU" sz="2000">
                <a:latin typeface="New Standard Old"/>
              </a:rPr>
              <a:t>Книга охватывает период с 1985 по октябрь 2001 года. Это и многое другое вы найдете в книге Новая Россия: мир литературы</a:t>
            </a:r>
          </a:p>
        </p:txBody>
      </p:sp>
      <p:pic>
        <p:nvPicPr>
          <p:cNvPr id="3" name="Рисунок 2">
            <a:hlinkClick r:id="rId4" tooltip="читать онлайн"/>
          </p:cNvPr>
          <p:cNvPicPr>
            <a:picLocks noChangeAspect="1"/>
          </p:cNvPicPr>
          <p:nvPr/>
        </p:nvPicPr>
        <p:blipFill>
          <a:blip r:embed="rId5"/>
          <a:stretch/>
        </p:blipFill>
        <p:spPr bwMode="auto">
          <a:xfrm>
            <a:off x="523339" y="540851"/>
            <a:ext cx="3174637" cy="4409218"/>
          </a:xfrm>
          <a:prstGeom prst="rect">
            <a:avLst/>
          </a:prstGeom>
        </p:spPr>
      </p:pic>
      <p:sp>
        <p:nvSpPr>
          <p:cNvPr id="4" name="Прямоугольник 3"/>
          <p:cNvSpPr/>
          <p:nvPr/>
        </p:nvSpPr>
        <p:spPr bwMode="auto">
          <a:xfrm>
            <a:off x="4070838" y="540851"/>
            <a:ext cx="7174524" cy="1015663"/>
          </a:xfrm>
          <a:prstGeom prst="rect">
            <a:avLst/>
          </a:prstGeom>
        </p:spPr>
        <p:txBody>
          <a:bodyPr wrap="square">
            <a:spAutoFit/>
          </a:bodyPr>
          <a:lstStyle/>
          <a:p>
            <a:pPr algn="just">
              <a:defRPr/>
            </a:pPr>
            <a:r>
              <a:rPr lang="ru-RU" sz="2000">
                <a:latin typeface="Bookman Old Style"/>
              </a:rPr>
              <a:t>Чупринин, С.И. Новая Россия: мир литературы Энциклопедический словарь-справочник /Чупринин С.И. - М., 2003. – 832 с. – Текст: непосредственный.</a:t>
            </a: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235134" y="5533265"/>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0317" b="10317"/>
          <a:stretch/>
        </a:blipFill>
        <a:effectLst/>
      </p:bgPr>
    </p:bg>
    <p:spTree>
      <p:nvGrpSpPr>
        <p:cNvPr id="1" name=""/>
        <p:cNvGrpSpPr/>
        <p:nvPr/>
      </p:nvGrpSpPr>
      <p:grpSpPr bwMode="auto">
        <a:xfrm>
          <a:off x="0" y="0"/>
          <a:ext cx="0" cy="0"/>
          <a:chOff x="0" y="0"/>
          <a:chExt cx="0" cy="0"/>
        </a:xfrm>
      </p:grpSpPr>
      <p:pic>
        <p:nvPicPr>
          <p:cNvPr id="14" name="Рисунок 13">
            <a:hlinkClick r:id="rId3" action="ppaction://hlinksldjump"/>
          </p:cNvPr>
          <p:cNvPicPr>
            <a:picLocks noChangeAspect="1"/>
          </p:cNvPicPr>
          <p:nvPr/>
        </p:nvPicPr>
        <p:blipFill>
          <a:blip r:embed="rId4"/>
          <a:stretch/>
        </p:blipFill>
        <p:spPr bwMode="auto">
          <a:xfrm>
            <a:off x="7542748" y="4060713"/>
            <a:ext cx="3274775" cy="1322947"/>
          </a:xfrm>
          <a:prstGeom prst="rect">
            <a:avLst/>
          </a:prstGeom>
        </p:spPr>
      </p:pic>
      <p:pic>
        <p:nvPicPr>
          <p:cNvPr id="13" name="Рисунок 12">
            <a:hlinkClick r:id="rId5" action="ppaction://hlinksldjump"/>
          </p:cNvPr>
          <p:cNvPicPr>
            <a:picLocks noChangeAspect="1"/>
          </p:cNvPicPr>
          <p:nvPr/>
        </p:nvPicPr>
        <p:blipFill>
          <a:blip r:embed="rId4"/>
          <a:stretch/>
        </p:blipFill>
        <p:spPr bwMode="auto">
          <a:xfrm>
            <a:off x="7503930" y="2754027"/>
            <a:ext cx="3313594" cy="1470450"/>
          </a:xfrm>
          <a:prstGeom prst="rect">
            <a:avLst/>
          </a:prstGeom>
        </p:spPr>
      </p:pic>
      <p:pic>
        <p:nvPicPr>
          <p:cNvPr id="12" name="Рисунок 11">
            <a:hlinkClick r:id="rId6" action="ppaction://hlinksldjump"/>
          </p:cNvPr>
          <p:cNvPicPr>
            <a:picLocks noChangeAspect="1"/>
          </p:cNvPicPr>
          <p:nvPr/>
        </p:nvPicPr>
        <p:blipFill>
          <a:blip r:embed="rId4"/>
          <a:stretch/>
        </p:blipFill>
        <p:spPr bwMode="auto">
          <a:xfrm>
            <a:off x="7503930" y="1482377"/>
            <a:ext cx="3313594" cy="1470450"/>
          </a:xfrm>
          <a:prstGeom prst="rect">
            <a:avLst/>
          </a:prstGeom>
        </p:spPr>
      </p:pic>
      <p:pic>
        <p:nvPicPr>
          <p:cNvPr id="9" name="Рисунок 8">
            <a:hlinkClick r:id="rId7" action="ppaction://hlinksldjump"/>
          </p:cNvPr>
          <p:cNvPicPr>
            <a:picLocks noChangeAspect="1"/>
          </p:cNvPicPr>
          <p:nvPr/>
        </p:nvPicPr>
        <p:blipFill>
          <a:blip r:embed="rId4"/>
          <a:stretch/>
        </p:blipFill>
        <p:spPr bwMode="auto">
          <a:xfrm>
            <a:off x="7503929" y="228366"/>
            <a:ext cx="3235957" cy="1435998"/>
          </a:xfrm>
          <a:prstGeom prst="rect">
            <a:avLst/>
          </a:prstGeom>
        </p:spPr>
      </p:pic>
      <p:sp>
        <p:nvSpPr>
          <p:cNvPr id="3" name="TextBox 2"/>
          <p:cNvSpPr txBox="1"/>
          <p:nvPr/>
        </p:nvSpPr>
        <p:spPr bwMode="auto">
          <a:xfrm>
            <a:off x="7860587" y="715532"/>
            <a:ext cx="2956937" cy="461665"/>
          </a:xfrm>
          <a:prstGeom prst="rect">
            <a:avLst/>
          </a:prstGeom>
          <a:noFill/>
        </p:spPr>
        <p:txBody>
          <a:bodyPr wrap="square" rtlCol="0">
            <a:spAutoFit/>
          </a:bodyPr>
          <a:lstStyle/>
          <a:p>
            <a:pPr>
              <a:defRPr/>
            </a:pPr>
            <a:r>
              <a:rPr lang="ru-RU" sz="2400" b="1">
                <a:latin typeface="Sitka Subheading"/>
              </a:rPr>
              <a:t>Жизненный путь</a:t>
            </a:r>
          </a:p>
        </p:txBody>
      </p:sp>
      <p:sp>
        <p:nvSpPr>
          <p:cNvPr id="4" name="TextBox 3"/>
          <p:cNvSpPr txBox="1"/>
          <p:nvPr/>
        </p:nvSpPr>
        <p:spPr bwMode="auto">
          <a:xfrm>
            <a:off x="8383836" y="3247402"/>
            <a:ext cx="1663547" cy="461665"/>
          </a:xfrm>
          <a:prstGeom prst="rect">
            <a:avLst/>
          </a:prstGeom>
          <a:noFill/>
        </p:spPr>
        <p:txBody>
          <a:bodyPr wrap="square" rtlCol="0">
            <a:spAutoFit/>
          </a:bodyPr>
          <a:lstStyle/>
          <a:p>
            <a:pPr algn="ctr">
              <a:defRPr/>
            </a:pPr>
            <a:r>
              <a:rPr lang="ru-RU" sz="2400" b="1">
                <a:latin typeface="Sitka Subheading"/>
              </a:rPr>
              <a:t>Издания</a:t>
            </a:r>
          </a:p>
        </p:txBody>
      </p:sp>
      <p:sp>
        <p:nvSpPr>
          <p:cNvPr id="5" name="TextBox 4"/>
          <p:cNvSpPr txBox="1"/>
          <p:nvPr/>
        </p:nvSpPr>
        <p:spPr bwMode="auto">
          <a:xfrm>
            <a:off x="8183002" y="4400947"/>
            <a:ext cx="1909497" cy="461665"/>
          </a:xfrm>
          <a:prstGeom prst="rect">
            <a:avLst/>
          </a:prstGeom>
          <a:noFill/>
        </p:spPr>
        <p:txBody>
          <a:bodyPr wrap="none" rtlCol="0">
            <a:spAutoFit/>
          </a:bodyPr>
          <a:lstStyle/>
          <a:p>
            <a:pPr algn="ctr">
              <a:defRPr/>
            </a:pPr>
            <a:r>
              <a:rPr lang="ru-RU" sz="2400" b="1">
                <a:latin typeface="Sitka Subheading"/>
              </a:rPr>
              <a:t>Книги о нем</a:t>
            </a:r>
            <a:endParaRPr/>
          </a:p>
        </p:txBody>
      </p:sp>
      <p:pic>
        <p:nvPicPr>
          <p:cNvPr id="7" name="Рисунок 6"/>
          <p:cNvPicPr>
            <a:picLocks noChangeAspect="1"/>
          </p:cNvPicPr>
          <p:nvPr/>
        </p:nvPicPr>
        <p:blipFill>
          <a:blip r:embed="rId8"/>
          <a:stretch/>
        </p:blipFill>
        <p:spPr bwMode="auto">
          <a:xfrm>
            <a:off x="1416644" y="403292"/>
            <a:ext cx="4055108" cy="5554943"/>
          </a:xfrm>
          <a:prstGeom prst="rect">
            <a:avLst/>
          </a:prstGeom>
        </p:spPr>
      </p:pic>
      <p:pic>
        <p:nvPicPr>
          <p:cNvPr id="2" name="Рисунок 1"/>
          <p:cNvPicPr>
            <a:picLocks noChangeAspect="1"/>
          </p:cNvPicPr>
          <p:nvPr/>
        </p:nvPicPr>
        <p:blipFill>
          <a:blip r:embed="rId9"/>
          <a:stretch/>
        </p:blipFill>
        <p:spPr bwMode="auto">
          <a:xfrm rot="20913083">
            <a:off x="1979926" y="5281941"/>
            <a:ext cx="5152104" cy="1535274"/>
          </a:xfrm>
          <a:prstGeom prst="rect">
            <a:avLst/>
          </a:prstGeom>
        </p:spPr>
      </p:pic>
      <p:sp>
        <p:nvSpPr>
          <p:cNvPr id="15" name="TextBox 14"/>
          <p:cNvSpPr txBox="1"/>
          <p:nvPr/>
        </p:nvSpPr>
        <p:spPr bwMode="auto">
          <a:xfrm>
            <a:off x="8004804" y="1986769"/>
            <a:ext cx="1979453" cy="461665"/>
          </a:xfrm>
          <a:prstGeom prst="rect">
            <a:avLst/>
          </a:prstGeom>
          <a:noFill/>
        </p:spPr>
        <p:txBody>
          <a:bodyPr wrap="none" rtlCol="0">
            <a:spAutoFit/>
          </a:bodyPr>
          <a:lstStyle/>
          <a:p>
            <a:pPr algn="ctr">
              <a:defRPr/>
            </a:pPr>
            <a:r>
              <a:rPr lang="ru-RU" sz="2400" b="1">
                <a:latin typeface="Sitka Subheading"/>
              </a:rPr>
              <a:t>Фотогалерея</a:t>
            </a:r>
          </a:p>
        </p:txBody>
      </p:sp>
      <p:pic>
        <p:nvPicPr>
          <p:cNvPr id="16" name="Рисунок 15">
            <a:hlinkClick r:id="rId10" action="ppaction://hlinksldjump" tooltip="Меню"/>
          </p:cNvPr>
          <p:cNvPicPr>
            <a:picLocks noChangeAspect="1"/>
          </p:cNvPicPr>
          <p:nvPr/>
        </p:nvPicPr>
        <p:blipFill>
          <a:blip r:embed="rId11"/>
          <a:stretch/>
        </p:blipFill>
        <p:spPr bwMode="auto">
          <a:xfrm>
            <a:off x="0" y="0"/>
            <a:ext cx="1227204" cy="109985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sp>
        <p:nvSpPr>
          <p:cNvPr id="3" name="Скругленный прямоугольник 2"/>
          <p:cNvSpPr/>
          <p:nvPr/>
        </p:nvSpPr>
        <p:spPr bwMode="auto">
          <a:xfrm>
            <a:off x="-1347018" y="-235974"/>
            <a:ext cx="17471922" cy="8672051"/>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Прямоугольник 1"/>
          <p:cNvSpPr/>
          <p:nvPr/>
        </p:nvSpPr>
        <p:spPr bwMode="auto">
          <a:xfrm>
            <a:off x="867506" y="893933"/>
            <a:ext cx="10615247" cy="4893647"/>
          </a:xfrm>
          <a:prstGeom prst="rect">
            <a:avLst/>
          </a:prstGeom>
        </p:spPr>
        <p:txBody>
          <a:bodyPr wrap="square">
            <a:spAutoFit/>
          </a:bodyPr>
          <a:lstStyle/>
          <a:p>
            <a:pPr algn="just">
              <a:defRPr/>
            </a:pPr>
            <a:r>
              <a:rPr lang="ru-RU" sz="2400">
                <a:latin typeface="Sitka Subheading"/>
              </a:rPr>
              <a:t>Василь (Василий) Владимирович Быков — советский белорусский писатель, народный писатель Белоруссии, участник Великой Отечественной войны, капитан.</a:t>
            </a:r>
            <a:endParaRPr/>
          </a:p>
          <a:p>
            <a:pPr algn="just">
              <a:defRPr/>
            </a:pPr>
            <a:r>
              <a:rPr lang="ru-RU" sz="2400">
                <a:latin typeface="Sitka Subheading"/>
              </a:rPr>
              <a:t>Родился 19 июня 1924 года в деревне Череновщина (по другим сведениям в деревне Бычки) Ушачского района Витебской области (Белоруссия) в бедной крестьянской семье.</a:t>
            </a:r>
          </a:p>
          <a:p>
            <a:pPr algn="just">
              <a:defRPr/>
            </a:pPr>
            <a:r>
              <a:rPr lang="ru-RU" sz="2400">
                <a:latin typeface="Sitka Subheading"/>
              </a:rPr>
              <a:t>В 1942 году был призван в действующую армию, попал в инженерный батальон, строивший оборонные укрепления, участвовал в боях на Юго-Западном фронте, затем был направлен в пехотное училище в город Саратов. Окончив училище, воевал в должности командира стрелкового взвода, взвода автоматчиков и взвода противотанковой артиллерии в Украине, Румынии, Венгрии, Австрии до победы. Дважды был ранен.</a:t>
            </a:r>
            <a:endParaRPr/>
          </a:p>
          <a:p>
            <a:pPr algn="just">
              <a:defRPr/>
            </a:pPr>
            <a:endParaRPr lang="ru-RU" sz="2400">
              <a:latin typeface="Sitka Subheading"/>
            </a:endParaRPr>
          </a:p>
        </p:txBody>
      </p:sp>
      <p:pic>
        <p:nvPicPr>
          <p:cNvPr id="20482" name="Picture 2">
            <a:hlinkClick r:id="rId3" action="ppaction://hlinksldjump"/>
          </p:cNvPr>
          <p:cNvPicPr>
            <a:picLocks noChangeAspect="1" noChangeArrowheads="1"/>
          </p:cNvPicPr>
          <p:nvPr/>
        </p:nvPicPr>
        <p:blipFill>
          <a:blip r:embed="rId4"/>
          <a:stretch/>
        </p:blipFill>
        <p:spPr bwMode="auto">
          <a:xfrm>
            <a:off x="0" y="0"/>
            <a:ext cx="1225550" cy="1085850"/>
          </a:xfrm>
          <a:prstGeom prst="rect">
            <a:avLst/>
          </a:prstGeom>
          <a:noFill/>
          <a:ln>
            <a:noFill/>
          </a:ln>
          <a:effectLst/>
        </p:spPr>
      </p:pic>
      <p:pic>
        <p:nvPicPr>
          <p:cNvPr id="20483" name="Picture 3">
            <a:hlinkClick r:id="rId5" action="ppaction://hlinksldjump"/>
          </p:cNvPr>
          <p:cNvPicPr>
            <a:picLocks noChangeAspect="1" noChangeArrowheads="1"/>
          </p:cNvPicPr>
          <p:nvPr/>
        </p:nvPicPr>
        <p:blipFill>
          <a:blip r:embed="rId6"/>
          <a:stretch/>
        </p:blipFill>
        <p:spPr bwMode="auto">
          <a:xfrm>
            <a:off x="11183083" y="5844706"/>
            <a:ext cx="1008917" cy="1013294"/>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sp>
        <p:nvSpPr>
          <p:cNvPr id="3" name="Скругленный прямоугольник 2"/>
          <p:cNvSpPr/>
          <p:nvPr/>
        </p:nvSpPr>
        <p:spPr bwMode="auto">
          <a:xfrm>
            <a:off x="-619432" y="-363794"/>
            <a:ext cx="13421031" cy="8209936"/>
          </a:xfrm>
          <a:prstGeom prst="roundRect">
            <a:avLst>
              <a:gd name="adj" fmla="val 16667"/>
            </a:avLst>
          </a:prstGeom>
          <a:solidFill>
            <a:schemeClr val="accent3">
              <a:alpha val="50000"/>
            </a:schemeClr>
          </a:solidFill>
          <a:ln>
            <a:noFill/>
          </a:ln>
        </p:spPr>
        <p:style>
          <a:lnRef idx="0">
            <a:srgbClr val="000000"/>
          </a:lnRef>
          <a:fillRef idx="0">
            <a:srgbClr val="000000"/>
          </a:fillRef>
          <a:effectRef idx="0">
            <a:srgbClr val="000000"/>
          </a:effectRef>
          <a:fontRef idx="minor">
            <a:schemeClr val="lt1"/>
          </a:fontRef>
        </p:style>
        <p:txBody>
          <a:bodyPr rtlCol="0" anchor="ctr"/>
          <a:lstStyle/>
          <a:p>
            <a:pPr algn="ctr">
              <a:defRPr/>
            </a:pPr>
            <a:endParaRPr lang="ru-RU"/>
          </a:p>
        </p:txBody>
      </p:sp>
      <p:sp>
        <p:nvSpPr>
          <p:cNvPr id="2" name="Прямоугольник 1"/>
          <p:cNvSpPr/>
          <p:nvPr/>
        </p:nvSpPr>
        <p:spPr bwMode="auto">
          <a:xfrm>
            <a:off x="770791" y="1143732"/>
            <a:ext cx="10597662" cy="3416320"/>
          </a:xfrm>
          <a:prstGeom prst="rect">
            <a:avLst/>
          </a:prstGeom>
        </p:spPr>
        <p:txBody>
          <a:bodyPr wrap="square">
            <a:spAutoFit/>
          </a:bodyPr>
          <a:lstStyle/>
          <a:p>
            <a:pPr algn="just">
              <a:defRPr/>
            </a:pPr>
            <a:r>
              <a:rPr lang="ru-RU" sz="2400">
                <a:latin typeface="Sitka Subheading"/>
              </a:rPr>
              <a:t>После войны начал работать в газете в городе Гродно, однако вскоре был снова призван в армию и до конца 1955 года служил в одном из дальних гарнизонов на Курильских островах.</a:t>
            </a:r>
          </a:p>
          <a:p>
            <a:pPr algn="just">
              <a:defRPr/>
            </a:pPr>
            <a:r>
              <a:rPr lang="ru-RU" sz="2400">
                <a:latin typeface="Sitka Subheading"/>
              </a:rPr>
              <a:t>Возвратившись после демобилизации в Гродно (затем он переехал в Минск), Быков отдался литературному творчеству. Одна за другой публикуются его повести: «Журавлиный крик» (1959), «Фронтовая страница» (1960), «Третья ракета» (1961). В 1980 году ему было присвоено звание «Народный писатель Белоруссии».</a:t>
            </a:r>
          </a:p>
          <a:p>
            <a:pPr algn="just">
              <a:defRPr/>
            </a:pPr>
            <a:r>
              <a:rPr lang="ru-RU" sz="2400">
                <a:latin typeface="Sitka Subheading"/>
              </a:rPr>
              <a:t>Скончался 22 июня 2003 года на 80-м году жизни. Похоронен на Восточном (Московском) кладбище в Минске.</a:t>
            </a:r>
            <a:endParaRPr/>
          </a:p>
        </p:txBody>
      </p:sp>
      <p:pic>
        <p:nvPicPr>
          <p:cNvPr id="21506" name="Picture 2">
            <a:hlinkClick r:id="rId3" action="ppaction://hlinksldjump"/>
          </p:cNvPr>
          <p:cNvPicPr>
            <a:picLocks noChangeAspect="1" noChangeArrowheads="1"/>
          </p:cNvPicPr>
          <p:nvPr/>
        </p:nvPicPr>
        <p:blipFill>
          <a:blip r:embed="rId4"/>
          <a:stretch/>
        </p:blipFill>
        <p:spPr bwMode="auto">
          <a:xfrm>
            <a:off x="158016" y="57881"/>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48.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p:cNvPr>
          <p:cNvPicPr>
            <a:picLocks noChangeAspect="1"/>
          </p:cNvPicPr>
          <p:nvPr/>
        </p:nvPicPr>
        <p:blipFill>
          <a:blip r:embed="rId4"/>
          <a:stretch/>
        </p:blipFill>
        <p:spPr bwMode="auto">
          <a:xfrm>
            <a:off x="1321547" y="535012"/>
            <a:ext cx="4349534" cy="5712334"/>
          </a:xfrm>
          <a:prstGeom prst="rect">
            <a:avLst/>
          </a:prstGeom>
        </p:spPr>
      </p:pic>
      <p:sp>
        <p:nvSpPr>
          <p:cNvPr id="3" name="Прямоугольник 2"/>
          <p:cNvSpPr/>
          <p:nvPr/>
        </p:nvSpPr>
        <p:spPr bwMode="auto">
          <a:xfrm>
            <a:off x="6749191" y="2694260"/>
            <a:ext cx="4389877" cy="1189079"/>
          </a:xfrm>
          <a:prstGeom prst="rect">
            <a:avLst/>
          </a:prstGeom>
        </p:spPr>
        <p:txBody>
          <a:bodyPr wrap="square">
            <a:spAutoFit/>
          </a:bodyPr>
          <a:lstStyle/>
          <a:p>
            <a:pPr algn="ctr">
              <a:defRPr/>
            </a:pPr>
            <a:r>
              <a:rPr lang="ru-RU" sz="3600" i="1">
                <a:latin typeface="a_OldTyper"/>
              </a:rPr>
              <a:t>Василь Быков в детстве</a:t>
            </a:r>
            <a:endParaRPr sz="3600" i="1">
              <a:latin typeface="a_OldTyper"/>
            </a:endParaRPr>
          </a:p>
        </p:txBody>
      </p:sp>
      <p:pic>
        <p:nvPicPr>
          <p:cNvPr id="5" name="Picture 2">
            <a:hlinkClick r:id="rId5" action="ppaction://hlinksldjump" tooltip="меню"/>
          </p:cNvPr>
          <p:cNvPicPr>
            <a:picLocks noChangeAspect="1" noChangeArrowheads="1"/>
          </p:cNvPicPr>
          <p:nvPr/>
        </p:nvPicPr>
        <p:blipFill>
          <a:blip r:embed="rId6"/>
          <a:stretch/>
        </p:blipFill>
        <p:spPr bwMode="auto">
          <a:xfrm>
            <a:off x="0" y="0"/>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p:cNvPr>
          <p:cNvPicPr>
            <a:picLocks noChangeAspect="1"/>
          </p:cNvPicPr>
          <p:nvPr/>
        </p:nvPicPr>
        <p:blipFill>
          <a:blip r:embed="rId4"/>
          <a:stretch/>
        </p:blipFill>
        <p:spPr bwMode="auto">
          <a:xfrm>
            <a:off x="827197" y="521299"/>
            <a:ext cx="4098764" cy="5715000"/>
          </a:xfrm>
          <a:prstGeom prst="rect">
            <a:avLst/>
          </a:prstGeom>
        </p:spPr>
      </p:pic>
      <p:sp>
        <p:nvSpPr>
          <p:cNvPr id="3" name="Прямоугольник 2"/>
          <p:cNvSpPr/>
          <p:nvPr/>
        </p:nvSpPr>
        <p:spPr bwMode="auto">
          <a:xfrm>
            <a:off x="5820413" y="2512152"/>
            <a:ext cx="5103944" cy="1189079"/>
          </a:xfrm>
          <a:prstGeom prst="rect">
            <a:avLst/>
          </a:prstGeom>
        </p:spPr>
        <p:txBody>
          <a:bodyPr wrap="square">
            <a:spAutoFit/>
          </a:bodyPr>
          <a:lstStyle/>
          <a:p>
            <a:pPr algn="ctr">
              <a:defRPr/>
            </a:pPr>
            <a:r>
              <a:rPr lang="ru-RU" sz="3600" i="1">
                <a:latin typeface="a_OldTyper"/>
              </a:rPr>
              <a:t>Василь Быков в творческом процессе</a:t>
            </a:r>
            <a:endParaRPr sz="2600" i="1">
              <a:latin typeface="a_OldTyper"/>
            </a:endParaRPr>
          </a:p>
        </p:txBody>
      </p:sp>
      <p:pic>
        <p:nvPicPr>
          <p:cNvPr id="4" name="Рисунок 3">
            <a:hlinkClick r:id="rId5" action="ppaction://hlinksldjump" tooltip="Назад"/>
          </p:cNvPr>
          <p:cNvPicPr>
            <a:picLocks noChangeAspect="1"/>
          </p:cNvPicPr>
          <p:nvPr/>
        </p:nvPicPr>
        <p:blipFill>
          <a:blip r:embed="rId6"/>
          <a:stretch/>
        </p:blipFill>
        <p:spPr bwMode="auto">
          <a:xfrm>
            <a:off x="0" y="-143234"/>
            <a:ext cx="1268874" cy="126887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sp>
        <p:nvSpPr>
          <p:cNvPr id="3" name="Прямоугольник 2"/>
          <p:cNvSpPr/>
          <p:nvPr/>
        </p:nvSpPr>
        <p:spPr bwMode="auto">
          <a:xfrm>
            <a:off x="3047999" y="5686268"/>
            <a:ext cx="6096719" cy="640440"/>
          </a:xfrm>
          <a:prstGeom prst="rect">
            <a:avLst/>
          </a:prstGeom>
        </p:spPr>
        <p:txBody>
          <a:bodyPr>
            <a:spAutoFit/>
          </a:bodyPr>
          <a:lstStyle/>
          <a:p>
            <a:pPr algn="ctr">
              <a:defRPr/>
            </a:pPr>
            <a:r>
              <a:rPr lang="ru-RU" sz="3600" i="1">
                <a:latin typeface="a_OldTyper"/>
              </a:rPr>
              <a:t>Василь Быков с детьми</a:t>
            </a:r>
            <a:endParaRPr sz="2000" i="1"/>
          </a:p>
        </p:txBody>
      </p:sp>
      <p:pic>
        <p:nvPicPr>
          <p:cNvPr id="2" name="Рисунок 1">
            <a:hlinkClick r:id="rId3" action="ppaction://hlinksldjump"/>
          </p:cNvPr>
          <p:cNvPicPr>
            <a:picLocks noChangeAspect="1"/>
          </p:cNvPicPr>
          <p:nvPr/>
        </p:nvPicPr>
        <p:blipFill>
          <a:blip r:embed="rId4"/>
          <a:stretch/>
        </p:blipFill>
        <p:spPr bwMode="auto">
          <a:xfrm>
            <a:off x="2714625" y="504943"/>
            <a:ext cx="6762750" cy="4800600"/>
          </a:xfrm>
          <a:prstGeom prst="rect">
            <a:avLst/>
          </a:prstGeom>
        </p:spPr>
      </p:pic>
      <p:pic>
        <p:nvPicPr>
          <p:cNvPr id="4" name="Рисунок 3">
            <a:hlinkClick r:id="rId5" action="ppaction://hlinksldjump" tooltip="Назад"/>
          </p:cNvPr>
          <p:cNvPicPr>
            <a:picLocks noChangeAspect="1"/>
          </p:cNvPicPr>
          <p:nvPr/>
        </p:nvPicPr>
        <p:blipFill>
          <a:blip r:embed="rId6"/>
          <a:stretch/>
        </p:blipFill>
        <p:spPr bwMode="auto">
          <a:xfrm>
            <a:off x="107254" y="-88150"/>
            <a:ext cx="1268874" cy="126887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blip>
          <a:stretch/>
        </a:blipFill>
        <a:effectLst/>
      </p:bgPr>
    </p:bg>
    <p:spTree>
      <p:nvGrpSpPr>
        <p:cNvPr id="1" name=""/>
        <p:cNvGrpSpPr/>
        <p:nvPr/>
      </p:nvGrpSpPr>
      <p:grpSpPr bwMode="auto">
        <a:xfrm>
          <a:off x="0" y="0"/>
          <a:ext cx="0" cy="0"/>
          <a:chOff x="0" y="0"/>
          <a:chExt cx="0" cy="0"/>
        </a:xfrm>
      </p:grpSpPr>
      <p:pic>
        <p:nvPicPr>
          <p:cNvPr id="2" name="Рисунок 1"/>
          <p:cNvPicPr>
            <a:picLocks noChangeAspect="1"/>
          </p:cNvPicPr>
          <p:nvPr/>
        </p:nvPicPr>
        <p:blipFill>
          <a:blip r:embed="rId3"/>
          <a:stretch/>
        </p:blipFill>
        <p:spPr bwMode="auto">
          <a:xfrm>
            <a:off x="2194957" y="383814"/>
            <a:ext cx="7526279" cy="5394813"/>
          </a:xfrm>
          <a:prstGeom prst="rect">
            <a:avLst/>
          </a:prstGeom>
          <a:blipFill>
            <a:blip r:embed="rId2">
              <a:alphaModFix amt="51000"/>
            </a:blip>
            <a:stretch/>
          </a:blipFill>
        </p:spPr>
      </p:pic>
      <p:sp>
        <p:nvSpPr>
          <p:cNvPr id="3" name="TextBox 2"/>
          <p:cNvSpPr txBox="1"/>
          <p:nvPr/>
        </p:nvSpPr>
        <p:spPr bwMode="auto">
          <a:xfrm>
            <a:off x="4220166" y="6044853"/>
            <a:ext cx="3535570" cy="640440"/>
          </a:xfrm>
          <a:prstGeom prst="rect">
            <a:avLst/>
          </a:prstGeom>
          <a:noFill/>
        </p:spPr>
        <p:txBody>
          <a:bodyPr wrap="none" rtlCol="0">
            <a:spAutoFit/>
          </a:bodyPr>
          <a:lstStyle/>
          <a:p>
            <a:pPr algn="ctr">
              <a:defRPr/>
            </a:pPr>
            <a:r>
              <a:rPr lang="ru-RU" sz="3600" i="1">
                <a:latin typeface="a_OldTyper"/>
              </a:rPr>
              <a:t>Василь с женой</a:t>
            </a:r>
            <a:endParaRPr sz="3600" i="1">
              <a:latin typeface="a_OldTyper"/>
            </a:endParaRPr>
          </a:p>
        </p:txBody>
      </p:sp>
      <p:pic>
        <p:nvPicPr>
          <p:cNvPr id="4" name="Picture 2">
            <a:hlinkClick r:id="rId4" action="ppaction://hlinksldjump" tooltip="меню"/>
          </p:cNvPr>
          <p:cNvPicPr>
            <a:picLocks noChangeAspect="1" noChangeArrowheads="1"/>
          </p:cNvPicPr>
          <p:nvPr/>
        </p:nvPicPr>
        <p:blipFill>
          <a:blip r:embed="rId5"/>
          <a:stretch/>
        </p:blipFill>
        <p:spPr bwMode="auto">
          <a:xfrm>
            <a:off x="429657" y="300253"/>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pic>
        <p:nvPicPr>
          <p:cNvPr id="2" name="Рисунок 1">
            <a:hlinkClick r:id="rId3" action="ppaction://hlinksldjump" tooltip="нажмите на книгу"/>
          </p:cNvPr>
          <p:cNvPicPr>
            <a:picLocks noChangeAspect="1"/>
          </p:cNvPicPr>
          <p:nvPr/>
        </p:nvPicPr>
        <p:blipFill>
          <a:blip r:embed="rId4"/>
          <a:stretch/>
        </p:blipFill>
        <p:spPr bwMode="auto">
          <a:xfrm>
            <a:off x="504092" y="357554"/>
            <a:ext cx="1828800" cy="3048000"/>
          </a:xfrm>
          <a:prstGeom prst="rect">
            <a:avLst/>
          </a:prstGeom>
        </p:spPr>
      </p:pic>
      <p:pic>
        <p:nvPicPr>
          <p:cNvPr id="3" name="Рисунок 2">
            <a:hlinkClick r:id="rId5" action="ppaction://hlinksldjump" tooltip="нажмите на книгу"/>
          </p:cNvPr>
          <p:cNvPicPr>
            <a:picLocks noChangeAspect="1"/>
          </p:cNvPicPr>
          <p:nvPr/>
        </p:nvPicPr>
        <p:blipFill>
          <a:blip r:embed="rId6"/>
          <a:stretch/>
        </p:blipFill>
        <p:spPr bwMode="auto">
          <a:xfrm>
            <a:off x="4980842" y="357554"/>
            <a:ext cx="2019300" cy="3048000"/>
          </a:xfrm>
          <a:prstGeom prst="rect">
            <a:avLst/>
          </a:prstGeom>
        </p:spPr>
      </p:pic>
      <p:pic>
        <p:nvPicPr>
          <p:cNvPr id="4" name="Рисунок 3">
            <a:hlinkClick r:id="rId7" action="ppaction://hlinksldjump" tooltip="нажмите на книгу"/>
          </p:cNvPr>
          <p:cNvPicPr>
            <a:picLocks noChangeAspect="1"/>
          </p:cNvPicPr>
          <p:nvPr/>
        </p:nvPicPr>
        <p:blipFill>
          <a:blip r:embed="rId8"/>
          <a:stretch/>
        </p:blipFill>
        <p:spPr bwMode="auto">
          <a:xfrm>
            <a:off x="9270389" y="357554"/>
            <a:ext cx="1933575" cy="3048000"/>
          </a:xfrm>
          <a:prstGeom prst="rect">
            <a:avLst/>
          </a:prstGeom>
        </p:spPr>
      </p:pic>
      <p:pic>
        <p:nvPicPr>
          <p:cNvPr id="5" name="Рисунок 4">
            <a:hlinkClick r:id="rId9" action="ppaction://hlinksldjump" tooltip="нажмите на книгу"/>
          </p:cNvPr>
          <p:cNvPicPr>
            <a:picLocks noChangeAspect="1"/>
          </p:cNvPicPr>
          <p:nvPr/>
        </p:nvPicPr>
        <p:blipFill>
          <a:blip r:embed="rId10"/>
          <a:stretch/>
        </p:blipFill>
        <p:spPr bwMode="auto">
          <a:xfrm>
            <a:off x="2561492" y="3405554"/>
            <a:ext cx="2190750" cy="3048000"/>
          </a:xfrm>
          <a:prstGeom prst="rect">
            <a:avLst/>
          </a:prstGeom>
        </p:spPr>
      </p:pic>
      <p:pic>
        <p:nvPicPr>
          <p:cNvPr id="6" name="Рисунок 5">
            <a:hlinkClick r:id="rId11" action="ppaction://hlinksldjump" tooltip="нажмите на книгу"/>
          </p:cNvPr>
          <p:cNvPicPr>
            <a:picLocks noChangeAspect="1"/>
          </p:cNvPicPr>
          <p:nvPr/>
        </p:nvPicPr>
        <p:blipFill>
          <a:blip r:embed="rId12"/>
          <a:stretch/>
        </p:blipFill>
        <p:spPr bwMode="auto">
          <a:xfrm>
            <a:off x="7163715" y="3405554"/>
            <a:ext cx="1943100" cy="3048000"/>
          </a:xfrm>
          <a:prstGeom prst="rect">
            <a:avLst/>
          </a:prstGeom>
        </p:spPr>
      </p:pic>
      <p:pic>
        <p:nvPicPr>
          <p:cNvPr id="7" name="Picture 2">
            <a:hlinkClick r:id="rId13" action="ppaction://hlinksldjump" tooltip="меню"/>
          </p:cNvPr>
          <p:cNvPicPr>
            <a:picLocks noChangeAspect="1" noChangeArrowheads="1"/>
          </p:cNvPicPr>
          <p:nvPr/>
        </p:nvPicPr>
        <p:blipFill>
          <a:blip r:embed="rId14"/>
          <a:stretch/>
        </p:blipFill>
        <p:spPr bwMode="auto">
          <a:xfrm>
            <a:off x="10712174" y="5610383"/>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3074" name="Picture 2"/>
          <p:cNvPicPr>
            <a:picLocks noChangeAspect="1" noChangeArrowheads="1"/>
          </p:cNvPicPr>
          <p:nvPr/>
        </p:nvPicPr>
        <p:blipFill>
          <a:blip r:embed="rId3"/>
          <a:stretch/>
        </p:blipFill>
        <p:spPr bwMode="auto">
          <a:xfrm>
            <a:off x="3347323" y="1818479"/>
            <a:ext cx="8126412" cy="4337888"/>
          </a:xfrm>
          <a:prstGeom prst="rect">
            <a:avLst/>
          </a:prstGeom>
          <a:noFill/>
          <a:ln>
            <a:noFill/>
          </a:ln>
          <a:effectLst/>
        </p:spPr>
      </p:pic>
      <p:pic>
        <p:nvPicPr>
          <p:cNvPr id="3075" name="Picture 3"/>
          <p:cNvPicPr>
            <a:picLocks noChangeAspect="1" noChangeArrowheads="1"/>
          </p:cNvPicPr>
          <p:nvPr/>
        </p:nvPicPr>
        <p:blipFill>
          <a:blip r:embed="rId3"/>
          <a:stretch/>
        </p:blipFill>
        <p:spPr bwMode="auto">
          <a:xfrm>
            <a:off x="3355730" y="373765"/>
            <a:ext cx="8126412" cy="1023715"/>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285528" y="462930"/>
            <a:ext cx="2683718" cy="4472864"/>
          </a:xfrm>
          <a:prstGeom prst="rect">
            <a:avLst/>
          </a:prstGeom>
        </p:spPr>
      </p:pic>
      <p:sp>
        <p:nvSpPr>
          <p:cNvPr id="3" name="Прямоугольник 2"/>
          <p:cNvSpPr/>
          <p:nvPr/>
        </p:nvSpPr>
        <p:spPr bwMode="auto">
          <a:xfrm>
            <a:off x="3443865" y="414938"/>
            <a:ext cx="7705560" cy="1015663"/>
          </a:xfrm>
          <a:prstGeom prst="rect">
            <a:avLst/>
          </a:prstGeom>
        </p:spPr>
        <p:txBody>
          <a:bodyPr wrap="square">
            <a:spAutoFit/>
          </a:bodyPr>
          <a:lstStyle/>
          <a:p>
            <a:pPr algn="just">
              <a:defRPr/>
            </a:pPr>
            <a:r>
              <a:rPr lang="ru-RU" sz="2000">
                <a:latin typeface="Sitka Subheading"/>
              </a:rPr>
              <a:t>Быков, В. Мертвым не / В. Быков. - Москва : Время, 2019. – 538 с. - (Проверено временем). - ISBN 978-5-00112-215-9. – Текст: непосредственный.</a:t>
            </a:r>
          </a:p>
        </p:txBody>
      </p:sp>
      <p:sp>
        <p:nvSpPr>
          <p:cNvPr id="4" name="Прямоугольник 3"/>
          <p:cNvSpPr/>
          <p:nvPr/>
        </p:nvSpPr>
        <p:spPr bwMode="auto">
          <a:xfrm>
            <a:off x="3355730" y="2094330"/>
            <a:ext cx="7805774" cy="3477875"/>
          </a:xfrm>
          <a:prstGeom prst="rect">
            <a:avLst/>
          </a:prstGeom>
        </p:spPr>
        <p:txBody>
          <a:bodyPr wrap="square">
            <a:spAutoFit/>
          </a:bodyPr>
          <a:lstStyle/>
          <a:p>
            <a:pPr algn="just">
              <a:defRPr/>
            </a:pPr>
            <a:r>
              <a:rPr lang="ru-RU" sz="2000">
                <a:latin typeface="New Standard Old"/>
                <a:cs typeface="Times New Roman"/>
              </a:rPr>
              <a:t>«Звонит телефон, и она берет трубку. Мы враз притихаем. Навалившись на отполированный, широкий, точно прилавок, барьер, мы с нетерпением ждем ее слова, которое должно либо разочаровать нас, либо обрадовать. Вообще-то мы готовы ко всему, было бы только что-то окончательное. Хуже всего в жизни – неопределенность: она отнимает волю к действию. Но женщина, словно избегая того и другого, озабоченно хмурит тонкие подведенные брови. Минута внимания, торопливые отметки в бланках, что лежат перед ней на стекле, скупые профессиональные вопросы кажутся необыкновенно долгими. Наконец она отрывает от уха трубку…»</a:t>
            </a:r>
            <a:endParaRP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158016" y="5621400"/>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4098" name="Picture 2"/>
          <p:cNvPicPr>
            <a:picLocks noChangeAspect="1" noChangeArrowheads="1"/>
          </p:cNvPicPr>
          <p:nvPr/>
        </p:nvPicPr>
        <p:blipFill>
          <a:blip r:embed="rId3"/>
          <a:stretch/>
        </p:blipFill>
        <p:spPr bwMode="auto">
          <a:xfrm>
            <a:off x="3613533" y="215272"/>
            <a:ext cx="8075363" cy="1381403"/>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327266" y="581012"/>
            <a:ext cx="2787794" cy="4211168"/>
          </a:xfrm>
          <a:prstGeom prst="rect">
            <a:avLst/>
          </a:prstGeom>
        </p:spPr>
      </p:pic>
      <p:sp>
        <p:nvSpPr>
          <p:cNvPr id="3" name="Прямоугольник 2"/>
          <p:cNvSpPr/>
          <p:nvPr/>
        </p:nvSpPr>
        <p:spPr bwMode="auto">
          <a:xfrm>
            <a:off x="3800819" y="398141"/>
            <a:ext cx="7590622" cy="1015663"/>
          </a:xfrm>
          <a:prstGeom prst="rect">
            <a:avLst/>
          </a:prstGeom>
        </p:spPr>
        <p:txBody>
          <a:bodyPr wrap="square">
            <a:spAutoFit/>
          </a:bodyPr>
          <a:lstStyle/>
          <a:p>
            <a:pPr algn="just">
              <a:defRPr/>
            </a:pPr>
            <a:r>
              <a:rPr lang="ru-RU" sz="2000">
                <a:latin typeface="Sitka Subheading"/>
              </a:rPr>
              <a:t>Быков, В. Сотников / В. Быков. - Москва : ЭКСМО, 2016. – 636  с. - (Русская классика). -  ISBN 978-5-699-86652-6. – Текст: непосредственный.</a:t>
            </a:r>
          </a:p>
        </p:txBody>
      </p:sp>
      <p:pic>
        <p:nvPicPr>
          <p:cNvPr id="4099" name="Picture 3"/>
          <p:cNvPicPr>
            <a:picLocks noChangeAspect="1" noChangeArrowheads="1"/>
          </p:cNvPicPr>
          <p:nvPr/>
        </p:nvPicPr>
        <p:blipFill>
          <a:blip r:embed="rId3"/>
          <a:stretch/>
        </p:blipFill>
        <p:spPr bwMode="auto">
          <a:xfrm>
            <a:off x="3566556" y="1793904"/>
            <a:ext cx="8126412" cy="3786187"/>
          </a:xfrm>
          <a:prstGeom prst="rect">
            <a:avLst/>
          </a:prstGeom>
          <a:noFill/>
          <a:ln>
            <a:noFill/>
          </a:ln>
          <a:effectLst/>
        </p:spPr>
      </p:pic>
      <p:sp>
        <p:nvSpPr>
          <p:cNvPr id="4" name="Прямоугольник 3"/>
          <p:cNvSpPr/>
          <p:nvPr/>
        </p:nvSpPr>
        <p:spPr bwMode="auto">
          <a:xfrm>
            <a:off x="4000382" y="2069989"/>
            <a:ext cx="7258760" cy="2554545"/>
          </a:xfrm>
          <a:prstGeom prst="rect">
            <a:avLst/>
          </a:prstGeom>
        </p:spPr>
        <p:txBody>
          <a:bodyPr wrap="square">
            <a:spAutoFit/>
          </a:bodyPr>
          <a:lstStyle/>
          <a:p>
            <a:pPr algn="just">
              <a:defRPr/>
            </a:pPr>
            <a:r>
              <a:rPr lang="ru-RU" sz="2000">
                <a:latin typeface="New Standard Old"/>
              </a:rPr>
              <a:t>Несколько дней из жизни двух партизан, за короткое время вынужденных принять судьбоносные решения и философски осмыслить свои моральные принципы.</a:t>
            </a:r>
          </a:p>
          <a:p>
            <a:pPr algn="just">
              <a:defRPr/>
            </a:pPr>
            <a:r>
              <a:rPr lang="ru-RU" sz="2000">
                <a:latin typeface="New Standard Old"/>
              </a:rPr>
              <a:t>Где та точка невозврата, после которой положение дел изменится навсегда? Какова цена собственной жизни? Дороже ли она, чем жизнь товарища или даже незнакомого человека? Герои делают свой выбор. Оценить их правильность предстоит читателю.</a:t>
            </a:r>
            <a:endParaRP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158016" y="5621400"/>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5123" name="Picture 3"/>
          <p:cNvPicPr>
            <a:picLocks noChangeAspect="1" noChangeArrowheads="1"/>
          </p:cNvPicPr>
          <p:nvPr/>
        </p:nvPicPr>
        <p:blipFill>
          <a:blip r:embed="rId3"/>
          <a:stretch/>
        </p:blipFill>
        <p:spPr bwMode="auto">
          <a:xfrm>
            <a:off x="3452067" y="225096"/>
            <a:ext cx="8425962" cy="1165574"/>
          </a:xfrm>
          <a:prstGeom prst="rect">
            <a:avLst/>
          </a:prstGeom>
          <a:noFill/>
          <a:ln>
            <a:noFill/>
          </a:ln>
          <a:effectLst/>
        </p:spPr>
      </p:pic>
      <p:pic>
        <p:nvPicPr>
          <p:cNvPr id="5122" name="Picture 2"/>
          <p:cNvPicPr>
            <a:picLocks noChangeAspect="1" noChangeArrowheads="1"/>
          </p:cNvPicPr>
          <p:nvPr/>
        </p:nvPicPr>
        <p:blipFill>
          <a:blip r:embed="rId3"/>
          <a:stretch/>
        </p:blipFill>
        <p:spPr bwMode="auto">
          <a:xfrm>
            <a:off x="3452067" y="1652530"/>
            <a:ext cx="8677986" cy="4584367"/>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439396" y="375006"/>
            <a:ext cx="2766865" cy="4364142"/>
          </a:xfrm>
          <a:prstGeom prst="rect">
            <a:avLst/>
          </a:prstGeom>
        </p:spPr>
      </p:pic>
      <p:sp>
        <p:nvSpPr>
          <p:cNvPr id="3" name="Прямоугольник 2"/>
          <p:cNvSpPr/>
          <p:nvPr/>
        </p:nvSpPr>
        <p:spPr bwMode="auto">
          <a:xfrm>
            <a:off x="3530725" y="375006"/>
            <a:ext cx="8159829" cy="1015663"/>
          </a:xfrm>
          <a:prstGeom prst="rect">
            <a:avLst/>
          </a:prstGeom>
        </p:spPr>
        <p:txBody>
          <a:bodyPr wrap="square">
            <a:spAutoFit/>
          </a:bodyPr>
          <a:lstStyle/>
          <a:p>
            <a:pPr algn="just">
              <a:defRPr/>
            </a:pPr>
            <a:r>
              <a:rPr lang="ru-RU" sz="2000">
                <a:latin typeface="Sitka Subheading"/>
              </a:rPr>
              <a:t>Быков, В. В. Дожить до рассвета / В. В. Быков. - Москва : АСТ, 2021. – 349  с. - (Эксклюзив. Русская классика). - ISBN 978-5-17-135753-5. – Текст: непосредственный. </a:t>
            </a:r>
          </a:p>
        </p:txBody>
      </p:sp>
      <p:sp>
        <p:nvSpPr>
          <p:cNvPr id="4" name="Прямоугольник 3"/>
          <p:cNvSpPr/>
          <p:nvPr/>
        </p:nvSpPr>
        <p:spPr bwMode="auto">
          <a:xfrm>
            <a:off x="3606304" y="1817644"/>
            <a:ext cx="8425962" cy="3785652"/>
          </a:xfrm>
          <a:prstGeom prst="rect">
            <a:avLst/>
          </a:prstGeom>
        </p:spPr>
        <p:txBody>
          <a:bodyPr wrap="square">
            <a:spAutoFit/>
          </a:bodyPr>
          <a:lstStyle/>
          <a:p>
            <a:pPr algn="just">
              <a:defRPr/>
            </a:pPr>
            <a:r>
              <a:rPr lang="ru-RU" sz="2000">
                <a:latin typeface="New Standard Old"/>
              </a:rPr>
              <a:t>Действие повести "Дожить до рассвета" разворачивается зимой 1941 года, в самый сложный период обороны Москвы. Молодому лейтенанту доверяют возглавить диверсионный отряд и уничтожить немецкий склад. Выполняя задание, почти все бойцы погибают. Тяжело раненный лейтенант остается один и решает: его последняя жертва станет "последним взносом для Родины во имя советского долга". Также в сборник входит повесть "Альпийская баллада". В середине Великой Отечественной войны нескольким военнопленным удалось совершить побег из концлагеря в Альпах после ночной бомбардировки. Лишь одному из них — молодому советскому солдату — удается найти укрытие в горах, где он встречает итальянскую девушку, как и он сам, сбежавшую из плена...</a:t>
            </a:r>
            <a:endParaRP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158016" y="5621400"/>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6146" name="Picture 2"/>
          <p:cNvPicPr>
            <a:picLocks noChangeAspect="1" noChangeArrowheads="1"/>
          </p:cNvPicPr>
          <p:nvPr/>
        </p:nvPicPr>
        <p:blipFill>
          <a:blip r:embed="rId3"/>
          <a:stretch/>
        </p:blipFill>
        <p:spPr bwMode="auto">
          <a:xfrm>
            <a:off x="3443652" y="579046"/>
            <a:ext cx="8478715" cy="940668"/>
          </a:xfrm>
          <a:prstGeom prst="rect">
            <a:avLst/>
          </a:prstGeom>
          <a:noFill/>
          <a:ln>
            <a:noFill/>
          </a:ln>
          <a:effectLst/>
        </p:spPr>
      </p:pic>
      <p:pic>
        <p:nvPicPr>
          <p:cNvPr id="6147" name="Picture 3"/>
          <p:cNvPicPr>
            <a:picLocks noChangeAspect="1" noChangeArrowheads="1"/>
          </p:cNvPicPr>
          <p:nvPr/>
        </p:nvPicPr>
        <p:blipFill>
          <a:blip r:embed="rId3"/>
          <a:stretch/>
        </p:blipFill>
        <p:spPr bwMode="auto">
          <a:xfrm>
            <a:off x="3443653" y="2000940"/>
            <a:ext cx="8478715" cy="3786187"/>
          </a:xfrm>
          <a:prstGeom prst="rect">
            <a:avLst/>
          </a:prstGeom>
          <a:noFill/>
          <a:ln>
            <a:noFill/>
          </a:ln>
          <a:effectLst/>
        </p:spPr>
      </p:pic>
      <p:pic>
        <p:nvPicPr>
          <p:cNvPr id="2" name="Рисунок 1">
            <a:hlinkClick r:id="rId4"/>
          </p:cNvPr>
          <p:cNvPicPr>
            <a:picLocks noChangeAspect="1"/>
          </p:cNvPicPr>
          <p:nvPr/>
        </p:nvPicPr>
        <p:blipFill>
          <a:blip r:embed="rId5"/>
          <a:stretch/>
        </p:blipFill>
        <p:spPr bwMode="auto">
          <a:xfrm>
            <a:off x="228938" y="695438"/>
            <a:ext cx="3021834" cy="4196992"/>
          </a:xfrm>
          <a:prstGeom prst="rect">
            <a:avLst/>
          </a:prstGeom>
        </p:spPr>
      </p:pic>
      <p:sp>
        <p:nvSpPr>
          <p:cNvPr id="3" name="Прямоугольник 2"/>
          <p:cNvSpPr/>
          <p:nvPr/>
        </p:nvSpPr>
        <p:spPr bwMode="auto">
          <a:xfrm>
            <a:off x="3443654" y="695438"/>
            <a:ext cx="8109249" cy="707886"/>
          </a:xfrm>
          <a:prstGeom prst="rect">
            <a:avLst/>
          </a:prstGeom>
        </p:spPr>
        <p:txBody>
          <a:bodyPr wrap="square">
            <a:spAutoFit/>
          </a:bodyPr>
          <a:lstStyle/>
          <a:p>
            <a:pPr algn="just">
              <a:defRPr/>
            </a:pPr>
            <a:r>
              <a:rPr lang="ru-RU" sz="2000">
                <a:latin typeface="Sitka Subheading"/>
              </a:rPr>
              <a:t>Быков, В. Пойти и не вернуться  / В. Быков. - Элиста : Калмыцкое книжное  издательство, 1985. - 159 с. – Текст: непосредственный. </a:t>
            </a:r>
          </a:p>
        </p:txBody>
      </p:sp>
      <p:sp>
        <p:nvSpPr>
          <p:cNvPr id="4" name="Прямоугольник 3"/>
          <p:cNvSpPr/>
          <p:nvPr/>
        </p:nvSpPr>
        <p:spPr bwMode="auto">
          <a:xfrm>
            <a:off x="3443654" y="2176212"/>
            <a:ext cx="8478715" cy="2862322"/>
          </a:xfrm>
          <a:prstGeom prst="rect">
            <a:avLst/>
          </a:prstGeom>
        </p:spPr>
        <p:txBody>
          <a:bodyPr wrap="square">
            <a:spAutoFit/>
          </a:bodyPr>
          <a:lstStyle/>
          <a:p>
            <a:pPr algn="just">
              <a:defRPr/>
            </a:pPr>
            <a:r>
              <a:rPr lang="ru-RU" sz="2000">
                <a:latin typeface="New Standard Old"/>
              </a:rPr>
              <a:t>Каждым своим произведением писатель-фронтовик Василь Быков стремится донести до читателя простую истину: война — это не парадные марши и залпы в честь отличившихся в бою, война — это трагедия, которую каждый переживает лично.</a:t>
            </a:r>
          </a:p>
          <a:p>
            <a:pPr algn="just">
              <a:defRPr/>
            </a:pPr>
            <a:r>
              <a:rPr lang="ru-RU" sz="2000">
                <a:latin typeface="New Standard Old"/>
              </a:rPr>
              <a:t>В повести «Пойти и не вернуться» герои делают свой выбор, у каждого из них — своя правда. Вчерашняя школьница, «маленький человек на этой земле», твердо усвоившая понятия добра и справедливости, становится подлинной героиней, решительно восстав против предательства.</a:t>
            </a:r>
            <a:endParaRP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158016" y="5621400"/>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57.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7170" name="Picture 2"/>
          <p:cNvPicPr>
            <a:picLocks noChangeAspect="1" noChangeArrowheads="1"/>
          </p:cNvPicPr>
          <p:nvPr/>
        </p:nvPicPr>
        <p:blipFill>
          <a:blip r:embed="rId3"/>
          <a:stretch/>
        </p:blipFill>
        <p:spPr bwMode="auto">
          <a:xfrm>
            <a:off x="3563673" y="467090"/>
            <a:ext cx="8126412" cy="944298"/>
          </a:xfrm>
          <a:prstGeom prst="rect">
            <a:avLst/>
          </a:prstGeom>
          <a:noFill/>
          <a:ln>
            <a:noFill/>
          </a:ln>
          <a:effectLst/>
        </p:spPr>
      </p:pic>
      <p:pic>
        <p:nvPicPr>
          <p:cNvPr id="7171" name="Picture 3"/>
          <p:cNvPicPr>
            <a:picLocks noChangeAspect="1" noChangeArrowheads="1"/>
          </p:cNvPicPr>
          <p:nvPr/>
        </p:nvPicPr>
        <p:blipFill>
          <a:blip r:embed="rId3"/>
          <a:stretch/>
        </p:blipFill>
        <p:spPr bwMode="auto">
          <a:xfrm>
            <a:off x="3513043" y="1696598"/>
            <a:ext cx="8252971" cy="4510729"/>
          </a:xfrm>
          <a:prstGeom prst="rect">
            <a:avLst/>
          </a:prstGeom>
          <a:noFill/>
          <a:ln>
            <a:noFill/>
          </a:ln>
          <a:effectLst/>
        </p:spPr>
      </p:pic>
      <p:pic>
        <p:nvPicPr>
          <p:cNvPr id="2" name="Рисунок 1">
            <a:hlinkClick r:id="rId4"/>
          </p:cNvPr>
          <p:cNvPicPr>
            <a:picLocks noChangeAspect="1"/>
          </p:cNvPicPr>
          <p:nvPr/>
        </p:nvPicPr>
        <p:blipFill>
          <a:blip r:embed="rId5"/>
          <a:stretch/>
        </p:blipFill>
        <p:spPr bwMode="auto">
          <a:xfrm>
            <a:off x="229785" y="467089"/>
            <a:ext cx="3152138" cy="4940653"/>
          </a:xfrm>
          <a:prstGeom prst="rect">
            <a:avLst/>
          </a:prstGeom>
        </p:spPr>
      </p:pic>
      <p:sp>
        <p:nvSpPr>
          <p:cNvPr id="3" name="Прямоугольник 2"/>
          <p:cNvSpPr/>
          <p:nvPr/>
        </p:nvSpPr>
        <p:spPr bwMode="auto">
          <a:xfrm>
            <a:off x="3662825" y="571299"/>
            <a:ext cx="7831914" cy="707886"/>
          </a:xfrm>
          <a:prstGeom prst="rect">
            <a:avLst/>
          </a:prstGeom>
        </p:spPr>
        <p:txBody>
          <a:bodyPr wrap="square">
            <a:spAutoFit/>
          </a:bodyPr>
          <a:lstStyle/>
          <a:p>
            <a:pPr algn="just">
              <a:defRPr/>
            </a:pPr>
            <a:r>
              <a:rPr lang="ru-RU" sz="2000">
                <a:latin typeface="Sitka Subheading"/>
              </a:rPr>
              <a:t>Быков, В. Обелиск / В. Быков. - Москва : Вече, 2004. – 381 с. – ISBN 5-94538-448-8. – Текст: непосредственный. </a:t>
            </a:r>
          </a:p>
        </p:txBody>
      </p:sp>
      <p:sp>
        <p:nvSpPr>
          <p:cNvPr id="4" name="Прямоугольник 3"/>
          <p:cNvSpPr/>
          <p:nvPr/>
        </p:nvSpPr>
        <p:spPr bwMode="auto">
          <a:xfrm>
            <a:off x="3861128" y="2054722"/>
            <a:ext cx="7812249" cy="3477875"/>
          </a:xfrm>
          <a:prstGeom prst="rect">
            <a:avLst/>
          </a:prstGeom>
        </p:spPr>
        <p:txBody>
          <a:bodyPr wrap="square">
            <a:spAutoFit/>
          </a:bodyPr>
          <a:lstStyle/>
          <a:p>
            <a:pPr algn="just">
              <a:defRPr/>
            </a:pPr>
            <a:r>
              <a:rPr lang="ru-RU" sz="2000">
                <a:latin typeface="New Standard Old"/>
              </a:rPr>
              <a:t>Это был приземистый бетонный обелиск в оградке из штакетника, просто и без лишней затейливости сооруженный руками каких-то местных умельцев. Выглядел он более чем скромно, если не сказать, бедно, теперь даже в селах устанавливают куда более роскошные памятники. Правда, при всей его незатейливости не было в нем и следа заброшенности или небрежения: сколько я помню, всегда он был тщательно досмотрен и прибран, с чисто подметенной и посыпанной свежим песком площадкой, с небольшой, обложенной кирпичными уголками клумбой, на которой теперь пестрело что-то из поздней цветочной мелочи. </a:t>
            </a:r>
            <a:endParaRP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158016" y="5621400"/>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58.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25000"/>
            <a:lum/>
          </a:blip>
          <a:srcRect t="7627" b="7627"/>
          <a:stretch/>
        </a:blipFill>
        <a:effectLst/>
      </p:bgPr>
    </p:bg>
    <p:spTree>
      <p:nvGrpSpPr>
        <p:cNvPr id="1" name=""/>
        <p:cNvGrpSpPr/>
        <p:nvPr/>
      </p:nvGrpSpPr>
      <p:grpSpPr bwMode="auto">
        <a:xfrm>
          <a:off x="0" y="0"/>
          <a:ext cx="0" cy="0"/>
          <a:chOff x="0" y="0"/>
          <a:chExt cx="0" cy="0"/>
        </a:xfrm>
      </p:grpSpPr>
      <p:pic>
        <p:nvPicPr>
          <p:cNvPr id="3" name="Рисунок 2">
            <a:hlinkClick r:id="rId3" action="ppaction://hlinksldjump" tooltip="нажмите на книгу"/>
          </p:cNvPr>
          <p:cNvPicPr>
            <a:picLocks noChangeAspect="1"/>
          </p:cNvPicPr>
          <p:nvPr/>
        </p:nvPicPr>
        <p:blipFill>
          <a:blip r:embed="rId4"/>
          <a:stretch/>
        </p:blipFill>
        <p:spPr bwMode="auto">
          <a:xfrm>
            <a:off x="5056720" y="1095974"/>
            <a:ext cx="2319168" cy="3766171"/>
          </a:xfrm>
          <a:prstGeom prst="rect">
            <a:avLst/>
          </a:prstGeom>
        </p:spPr>
      </p:pic>
      <p:pic>
        <p:nvPicPr>
          <p:cNvPr id="2" name="Рисунок 1">
            <a:hlinkClick r:id="rId5" action="ppaction://hlinksldjump" tooltip="нажмите на книгу"/>
          </p:cNvPr>
          <p:cNvPicPr>
            <a:picLocks noChangeAspect="1"/>
          </p:cNvPicPr>
          <p:nvPr/>
        </p:nvPicPr>
        <p:blipFill>
          <a:blip r:embed="rId6"/>
          <a:stretch/>
        </p:blipFill>
        <p:spPr bwMode="auto">
          <a:xfrm>
            <a:off x="651699" y="1095974"/>
            <a:ext cx="2937613" cy="3766171"/>
          </a:xfrm>
          <a:prstGeom prst="rect">
            <a:avLst/>
          </a:prstGeom>
        </p:spPr>
      </p:pic>
      <p:pic>
        <p:nvPicPr>
          <p:cNvPr id="4" name="Рисунок 3">
            <a:hlinkClick r:id="rId7" action="ppaction://hlinksldjump" tooltip="нажмите на книгу"/>
          </p:cNvPr>
          <p:cNvPicPr>
            <a:picLocks noChangeAspect="1"/>
          </p:cNvPicPr>
          <p:nvPr/>
        </p:nvPicPr>
        <p:blipFill>
          <a:blip r:embed="rId8"/>
          <a:stretch/>
        </p:blipFill>
        <p:spPr bwMode="auto">
          <a:xfrm>
            <a:off x="8843296" y="1095976"/>
            <a:ext cx="2463252" cy="3766169"/>
          </a:xfrm>
          <a:prstGeom prst="rect">
            <a:avLst/>
          </a:prstGeom>
        </p:spPr>
      </p:pic>
      <p:pic>
        <p:nvPicPr>
          <p:cNvPr id="5" name="Picture 2">
            <a:hlinkClick r:id="rId9" action="ppaction://hlinksldjump" tooltip="меню"/>
          </p:cNvPr>
          <p:cNvPicPr>
            <a:picLocks noChangeAspect="1" noChangeArrowheads="1"/>
          </p:cNvPicPr>
          <p:nvPr/>
        </p:nvPicPr>
        <p:blipFill>
          <a:blip r:embed="rId10"/>
          <a:stretch/>
        </p:blipFill>
        <p:spPr bwMode="auto">
          <a:xfrm>
            <a:off x="10789294" y="5573847"/>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8195" name="Picture 3"/>
          <p:cNvPicPr>
            <a:picLocks noChangeAspect="1" noChangeArrowheads="1"/>
          </p:cNvPicPr>
          <p:nvPr/>
        </p:nvPicPr>
        <p:blipFill>
          <a:blip r:embed="rId3"/>
          <a:stretch/>
        </p:blipFill>
        <p:spPr bwMode="auto">
          <a:xfrm>
            <a:off x="3575843" y="2130336"/>
            <a:ext cx="8126412" cy="3786187"/>
          </a:xfrm>
          <a:prstGeom prst="rect">
            <a:avLst/>
          </a:prstGeom>
          <a:noFill/>
          <a:ln>
            <a:noFill/>
          </a:ln>
          <a:effectLst/>
        </p:spPr>
      </p:pic>
      <p:pic>
        <p:nvPicPr>
          <p:cNvPr id="8194" name="Picture 2"/>
          <p:cNvPicPr>
            <a:picLocks noChangeAspect="1" noChangeArrowheads="1"/>
          </p:cNvPicPr>
          <p:nvPr/>
        </p:nvPicPr>
        <p:blipFill>
          <a:blip r:embed="rId3"/>
          <a:stretch/>
        </p:blipFill>
        <p:spPr bwMode="auto">
          <a:xfrm>
            <a:off x="3575843" y="741484"/>
            <a:ext cx="8126412" cy="951406"/>
          </a:xfrm>
          <a:prstGeom prst="rect">
            <a:avLst/>
          </a:prstGeom>
          <a:noFill/>
          <a:ln>
            <a:noFill/>
          </a:ln>
          <a:effectLst/>
        </p:spPr>
      </p:pic>
      <p:pic>
        <p:nvPicPr>
          <p:cNvPr id="2" name="Рисунок 1">
            <a:hlinkClick r:id="rId4" tooltip="читать онлайн"/>
          </p:cNvPr>
          <p:cNvPicPr>
            <a:picLocks noChangeAspect="1"/>
          </p:cNvPicPr>
          <p:nvPr/>
        </p:nvPicPr>
        <p:blipFill>
          <a:blip r:embed="rId5"/>
          <a:stretch/>
        </p:blipFill>
        <p:spPr bwMode="auto">
          <a:xfrm>
            <a:off x="302742" y="896514"/>
            <a:ext cx="3025605" cy="3872775"/>
          </a:xfrm>
          <a:prstGeom prst="rect">
            <a:avLst/>
          </a:prstGeom>
        </p:spPr>
      </p:pic>
      <p:sp>
        <p:nvSpPr>
          <p:cNvPr id="3" name="Прямоугольник 2"/>
          <p:cNvSpPr/>
          <p:nvPr/>
        </p:nvSpPr>
        <p:spPr bwMode="auto">
          <a:xfrm>
            <a:off x="3663461" y="852801"/>
            <a:ext cx="7791119" cy="707886"/>
          </a:xfrm>
          <a:prstGeom prst="rect">
            <a:avLst/>
          </a:prstGeom>
        </p:spPr>
        <p:txBody>
          <a:bodyPr wrap="square">
            <a:spAutoFit/>
          </a:bodyPr>
          <a:lstStyle/>
          <a:p>
            <a:pPr algn="just">
              <a:defRPr/>
            </a:pPr>
            <a:r>
              <a:rPr lang="ru-RU" sz="2000">
                <a:latin typeface="Sitka Subheading"/>
              </a:rPr>
              <a:t>Дедков, И. Василь Быков : очерк творчества / И. Дедков. Москва : Советский писатель, 1980. 286  с. – Текст: непосредственный.</a:t>
            </a:r>
          </a:p>
        </p:txBody>
      </p:sp>
      <p:sp>
        <p:nvSpPr>
          <p:cNvPr id="4" name="Прямоугольник 3"/>
          <p:cNvSpPr/>
          <p:nvPr/>
        </p:nvSpPr>
        <p:spPr bwMode="auto">
          <a:xfrm>
            <a:off x="3663461" y="2334098"/>
            <a:ext cx="7951176" cy="2862322"/>
          </a:xfrm>
          <a:prstGeom prst="rect">
            <a:avLst/>
          </a:prstGeom>
        </p:spPr>
        <p:txBody>
          <a:bodyPr wrap="square">
            <a:spAutoFit/>
          </a:bodyPr>
          <a:lstStyle/>
          <a:p>
            <a:pPr algn="just">
              <a:defRPr/>
            </a:pPr>
            <a:r>
              <a:rPr lang="ru-RU" sz="2000">
                <a:latin typeface="New Standard Old"/>
              </a:rPr>
              <a:t>Характеризуя талант В.Быкова, И.Дедков выделяет как индивидуальное своеобразие его гуманистическую концепцию личности, содержание и сущность героического и трагического, образное единство характеров и обстоятельств. Рассматривая актуальные проблемы современного литературного процесса вообще и "военной прозы" в особенности, критик неоднократно обращается к творчеству В.Богомолова, Г.Бакланова, Ю.Бондарева и других писателей, разрабатывающих тему Великой Отечественной войны. </a:t>
            </a:r>
            <a:endParaRP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158016" y="5489197"/>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9218" name="Picture 2"/>
          <p:cNvPicPr>
            <a:picLocks noChangeAspect="1" noChangeArrowheads="1"/>
          </p:cNvPicPr>
          <p:nvPr/>
        </p:nvPicPr>
        <p:blipFill>
          <a:blip r:embed="rId3"/>
          <a:stretch/>
        </p:blipFill>
        <p:spPr bwMode="auto">
          <a:xfrm>
            <a:off x="4106174" y="344279"/>
            <a:ext cx="7194430" cy="975563"/>
          </a:xfrm>
          <a:prstGeom prst="rect">
            <a:avLst/>
          </a:prstGeom>
          <a:noFill/>
          <a:ln>
            <a:noFill/>
          </a:ln>
          <a:effectLst/>
        </p:spPr>
      </p:pic>
      <p:pic>
        <p:nvPicPr>
          <p:cNvPr id="9219" name="Picture 3"/>
          <p:cNvPicPr>
            <a:picLocks noChangeAspect="1" noChangeArrowheads="1"/>
          </p:cNvPicPr>
          <p:nvPr/>
        </p:nvPicPr>
        <p:blipFill>
          <a:blip r:embed="rId3"/>
          <a:stretch/>
        </p:blipFill>
        <p:spPr bwMode="auto">
          <a:xfrm>
            <a:off x="4065588" y="1621377"/>
            <a:ext cx="7329906" cy="4216791"/>
          </a:xfrm>
          <a:prstGeom prst="rect">
            <a:avLst/>
          </a:prstGeom>
          <a:noFill/>
          <a:ln>
            <a:noFill/>
          </a:ln>
          <a:effectLst/>
        </p:spPr>
      </p:pic>
      <p:pic>
        <p:nvPicPr>
          <p:cNvPr id="2" name="Рисунок 1">
            <a:hlinkClick r:id="rId4"/>
          </p:cNvPr>
          <p:cNvPicPr>
            <a:picLocks noChangeAspect="1"/>
          </p:cNvPicPr>
          <p:nvPr/>
        </p:nvPicPr>
        <p:blipFill>
          <a:blip r:embed="rId5"/>
          <a:srcRect t="1254"/>
          <a:stretch/>
        </p:blipFill>
        <p:spPr bwMode="auto">
          <a:xfrm>
            <a:off x="567015" y="569186"/>
            <a:ext cx="3015348" cy="4608742"/>
          </a:xfrm>
          <a:prstGeom prst="rect">
            <a:avLst/>
          </a:prstGeom>
        </p:spPr>
      </p:pic>
      <p:sp>
        <p:nvSpPr>
          <p:cNvPr id="3" name="Прямоугольник 2"/>
          <p:cNvSpPr/>
          <p:nvPr/>
        </p:nvSpPr>
        <p:spPr bwMode="auto">
          <a:xfrm>
            <a:off x="4217849" y="531736"/>
            <a:ext cx="7020422" cy="707886"/>
          </a:xfrm>
          <a:prstGeom prst="rect">
            <a:avLst/>
          </a:prstGeom>
        </p:spPr>
        <p:txBody>
          <a:bodyPr wrap="square">
            <a:spAutoFit/>
          </a:bodyPr>
          <a:lstStyle/>
          <a:p>
            <a:pPr algn="just">
              <a:defRPr/>
            </a:pPr>
            <a:r>
              <a:rPr lang="ru-RU" sz="2000">
                <a:latin typeface="Sitka Subheading"/>
              </a:rPr>
              <a:t>Золотусский, И. Час выбора / И. Золотусский. - Москва : Современник, 1976. С. 66-71. – Текст: непосредственный.</a:t>
            </a:r>
          </a:p>
        </p:txBody>
      </p:sp>
      <p:sp>
        <p:nvSpPr>
          <p:cNvPr id="4" name="Прямоугольник 3"/>
          <p:cNvSpPr/>
          <p:nvPr/>
        </p:nvSpPr>
        <p:spPr bwMode="auto">
          <a:xfrm>
            <a:off x="4124352" y="1744740"/>
            <a:ext cx="7158074" cy="4093428"/>
          </a:xfrm>
          <a:prstGeom prst="rect">
            <a:avLst/>
          </a:prstGeom>
        </p:spPr>
        <p:txBody>
          <a:bodyPr wrap="square">
            <a:spAutoFit/>
          </a:bodyPr>
          <a:lstStyle/>
          <a:p>
            <a:pPr algn="just">
              <a:defRPr/>
            </a:pPr>
            <a:r>
              <a:rPr lang="ru-RU" sz="2000">
                <a:latin typeface="New Standard Old"/>
              </a:rPr>
              <a:t>Кинга Игоря Золотусского написана в своеобразном жанре размышлений и  не претендует на окончательность оценок. Автор вводит читателя в мир современной прозы, показывает богатство этого мира прозы, показывает богатство этого мира, воссоздающегося непохожими друг на друга талантами. Читатель найдет в ней очерки о современно прозе и ее героях, прочтет о романах, повестях и рассказах Ч. Айтматова, В. Белова, В. Быкова, В. Катаева, В. Конецкого, Е. Носова, В. Распутина, А. Битова, Ю. Трифонова, Б. Можаева, В. Шукшина. </a:t>
            </a:r>
            <a:endParaRPr/>
          </a:p>
        </p:txBody>
      </p:sp>
      <p:pic>
        <p:nvPicPr>
          <p:cNvPr id="7" name="Picture 2">
            <a:hlinkClick r:id="rId6" action="ppaction://hlinksldjump" tooltip="меню"/>
          </p:cNvPr>
          <p:cNvPicPr>
            <a:picLocks noChangeAspect="1" noChangeArrowheads="1"/>
          </p:cNvPicPr>
          <p:nvPr/>
        </p:nvPicPr>
        <p:blipFill>
          <a:blip r:embed="rId7"/>
          <a:stretch/>
        </p:blipFill>
        <p:spPr bwMode="auto">
          <a:xfrm>
            <a:off x="345303" y="5478181"/>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sld>
</file>

<file path=ppt/slides/slide61.xml><?xml version="1.0" encoding="utf-8"?>
<p:sld xmlns:a="http://schemas.openxmlformats.org/drawingml/2006/main" xmlns:r="http://schemas.openxmlformats.org/officeDocument/2006/relationships" xmlns:p="http://schemas.openxmlformats.org/presentationml/2006/main" showMasterPhAnim="0">
  <p:cSld>
    <p:bg>
      <p:bgPr>
        <a:blipFill>
          <a:blip r:embed="rId2">
            <a:alphaModFix amt="51000"/>
            <a:lum/>
          </a:blip>
          <a:srcRect t="14285" b="14285"/>
          <a:stretch/>
        </a:blipFill>
        <a:effectLst/>
      </p:bgPr>
    </p:bg>
    <p:spTree>
      <p:nvGrpSpPr>
        <p:cNvPr id="1" name=""/>
        <p:cNvGrpSpPr/>
        <p:nvPr/>
      </p:nvGrpSpPr>
      <p:grpSpPr bwMode="auto">
        <a:xfrm>
          <a:off x="0" y="0"/>
          <a:ext cx="0" cy="0"/>
          <a:chOff x="0" y="0"/>
          <a:chExt cx="0" cy="0"/>
        </a:xfrm>
      </p:grpSpPr>
      <p:pic>
        <p:nvPicPr>
          <p:cNvPr id="6" name="Picture 3"/>
          <p:cNvPicPr>
            <a:picLocks noChangeAspect="1" noChangeArrowheads="1"/>
          </p:cNvPicPr>
          <p:nvPr/>
        </p:nvPicPr>
        <p:blipFill>
          <a:blip r:embed="rId3"/>
          <a:stretch/>
        </p:blipFill>
        <p:spPr bwMode="auto">
          <a:xfrm>
            <a:off x="4065588" y="683046"/>
            <a:ext cx="7083482" cy="1299990"/>
          </a:xfrm>
          <a:prstGeom prst="rect">
            <a:avLst/>
          </a:prstGeom>
          <a:noFill/>
          <a:ln>
            <a:noFill/>
          </a:ln>
          <a:effectLst/>
        </p:spPr>
      </p:pic>
      <p:pic>
        <p:nvPicPr>
          <p:cNvPr id="5" name="Picture 3"/>
          <p:cNvPicPr>
            <a:picLocks noChangeAspect="1" noChangeArrowheads="1"/>
          </p:cNvPicPr>
          <p:nvPr/>
        </p:nvPicPr>
        <p:blipFill>
          <a:blip r:embed="rId3"/>
          <a:stretch/>
        </p:blipFill>
        <p:spPr bwMode="auto">
          <a:xfrm>
            <a:off x="4065588" y="2313541"/>
            <a:ext cx="7083482" cy="2566930"/>
          </a:xfrm>
          <a:prstGeom prst="rect">
            <a:avLst/>
          </a:prstGeom>
          <a:noFill/>
          <a:ln>
            <a:noFill/>
          </a:ln>
          <a:effectLst/>
        </p:spPr>
      </p:pic>
      <p:pic>
        <p:nvPicPr>
          <p:cNvPr id="2" name="Рисунок 1">
            <a:hlinkClick r:id="rId4"/>
          </p:cNvPr>
          <p:cNvPicPr>
            <a:picLocks noChangeAspect="1"/>
          </p:cNvPicPr>
          <p:nvPr/>
        </p:nvPicPr>
        <p:blipFill>
          <a:blip r:embed="rId5"/>
          <a:stretch/>
        </p:blipFill>
        <p:spPr bwMode="auto">
          <a:xfrm>
            <a:off x="739226" y="695235"/>
            <a:ext cx="2739311" cy="4449641"/>
          </a:xfrm>
          <a:prstGeom prst="rect">
            <a:avLst/>
          </a:prstGeom>
        </p:spPr>
      </p:pic>
      <p:sp>
        <p:nvSpPr>
          <p:cNvPr id="3" name="Прямоугольник 2"/>
          <p:cNvSpPr/>
          <p:nvPr/>
        </p:nvSpPr>
        <p:spPr bwMode="auto">
          <a:xfrm>
            <a:off x="4218796" y="883751"/>
            <a:ext cx="6665514" cy="1015663"/>
          </a:xfrm>
          <a:prstGeom prst="rect">
            <a:avLst/>
          </a:prstGeom>
        </p:spPr>
        <p:txBody>
          <a:bodyPr wrap="square">
            <a:spAutoFit/>
          </a:bodyPr>
          <a:lstStyle/>
          <a:p>
            <a:pPr algn="just">
              <a:defRPr/>
            </a:pPr>
            <a:r>
              <a:rPr lang="ru-RU" sz="2000">
                <a:latin typeface="Sitka Subheading"/>
              </a:rPr>
              <a:t>Лазарев, Л. Василь Быков : очерк творчества / Л. Лазарев. Москва : Художественная литература,1979. - 202 с. – Текст: непосредственный.</a:t>
            </a:r>
          </a:p>
        </p:txBody>
      </p:sp>
      <p:sp>
        <p:nvSpPr>
          <p:cNvPr id="4" name="Прямоугольник 3"/>
          <p:cNvSpPr/>
          <p:nvPr/>
        </p:nvSpPr>
        <p:spPr bwMode="auto">
          <a:xfrm>
            <a:off x="4218796" y="2509678"/>
            <a:ext cx="6665514" cy="1938992"/>
          </a:xfrm>
          <a:prstGeom prst="rect">
            <a:avLst/>
          </a:prstGeom>
        </p:spPr>
        <p:txBody>
          <a:bodyPr wrap="square">
            <a:spAutoFit/>
          </a:bodyPr>
          <a:lstStyle/>
          <a:p>
            <a:pPr algn="just">
              <a:defRPr/>
            </a:pPr>
            <a:r>
              <a:rPr lang="ru-RU" sz="2000">
                <a:latin typeface="New Standard Old"/>
              </a:rPr>
              <a:t>Книга Л.Лазарева - критика, посвятившего многие годы разработке военной темы в литературе, автора книг "Военная проза Константина Симонова", "Это наша судьба", - первое исследование творчества В.Быкова, выходящее на русском языке в центральном издательстве. Книга «Василь Быков.</a:t>
            </a:r>
            <a:endParaRPr/>
          </a:p>
        </p:txBody>
      </p:sp>
      <p:pic>
        <p:nvPicPr>
          <p:cNvPr id="7" name="Picture 2">
            <a:hlinkClick r:id="rId6" action="ppaction://hlinksldjump"/>
          </p:cNvPr>
          <p:cNvPicPr>
            <a:picLocks noChangeAspect="1" noChangeArrowheads="1"/>
          </p:cNvPicPr>
          <p:nvPr/>
        </p:nvPicPr>
        <p:blipFill>
          <a:blip r:embed="rId7"/>
          <a:stretch/>
        </p:blipFill>
        <p:spPr bwMode="auto">
          <a:xfrm>
            <a:off x="158016" y="57881"/>
            <a:ext cx="1225550" cy="1085850"/>
          </a:xfrm>
          <a:prstGeom prst="rect">
            <a:avLst/>
          </a:prstGeom>
          <a:noFill/>
          <a:ln>
            <a:noFill/>
          </a:ln>
          <a:effec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w="http://schemas.openxmlformats.org/wordprocessingml/2006/main" xmlns:m="http://schemas.openxmlformats.org/officeDocument/2006/math" xmlns="">
      <p:transition advClick="1"/>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Arial"/>
        <a:cs typeface="Arial"/>
      </a:majorFont>
      <a:minorFont>
        <a:latin typeface="Calibri"/>
        <a:ea typeface="Arial"/>
        <a:cs typeface="Arial"/>
      </a:minorFont>
    </a:fontScheme>
    <a:fmtScheme name="Стандартная">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3682</Words>
  <Application>Microsoft Office PowerPoint</Application>
  <DocSecurity>0</DocSecurity>
  <PresentationFormat>Широкоэкранный</PresentationFormat>
  <Paragraphs>127</Paragraphs>
  <Slides>61</Slides>
  <Notes>0</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61</vt:i4>
      </vt:variant>
    </vt:vector>
  </HeadingPairs>
  <TitlesOfParts>
    <vt:vector size="74" baseType="lpstr">
      <vt:lpstr>a_OldTyper</vt:lpstr>
      <vt:lpstr>Arial</vt:lpstr>
      <vt:lpstr>Bookman Old Style</vt:lpstr>
      <vt:lpstr>Calibri</vt:lpstr>
      <vt:lpstr>Calibri Light</vt:lpstr>
      <vt:lpstr>Century</vt:lpstr>
      <vt:lpstr>Comic Sans MS</vt:lpstr>
      <vt:lpstr>DS Army Cyr</vt:lpstr>
      <vt:lpstr>New Standard Old</vt:lpstr>
      <vt:lpstr>Noto Serif</vt:lpstr>
      <vt:lpstr>Sitka Subheading</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User</dc:creator>
  <cp:keywords/>
  <dc:description/>
  <cp:lastModifiedBy>Admin</cp:lastModifiedBy>
  <cp:revision>89</cp:revision>
  <dcterms:created xsi:type="dcterms:W3CDTF">2024-03-25T06:37:34Z</dcterms:created>
  <dcterms:modified xsi:type="dcterms:W3CDTF">2026-04-24T04:04:14Z</dcterms:modified>
  <cp:category/>
  <dc:identifier/>
  <cp:contentStatus/>
  <dc:language/>
  <cp:version/>
</cp:coreProperties>
</file>